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2" r:id="rId1"/>
  </p:sldMasterIdLst>
  <p:notesMasterIdLst>
    <p:notesMasterId r:id="rId31"/>
  </p:notesMasterIdLst>
  <p:handoutMasterIdLst>
    <p:handoutMasterId r:id="rId32"/>
  </p:handoutMasterIdLst>
  <p:sldIdLst>
    <p:sldId id="256" r:id="rId2"/>
    <p:sldId id="260" r:id="rId3"/>
    <p:sldId id="308" r:id="rId4"/>
    <p:sldId id="309" r:id="rId5"/>
    <p:sldId id="310" r:id="rId6"/>
    <p:sldId id="313" r:id="rId7"/>
    <p:sldId id="311" r:id="rId8"/>
    <p:sldId id="312" r:id="rId9"/>
    <p:sldId id="314" r:id="rId10"/>
    <p:sldId id="315" r:id="rId11"/>
    <p:sldId id="316" r:id="rId12"/>
    <p:sldId id="317" r:id="rId13"/>
    <p:sldId id="318" r:id="rId14"/>
    <p:sldId id="319" r:id="rId15"/>
    <p:sldId id="320" r:id="rId16"/>
    <p:sldId id="321" r:id="rId17"/>
    <p:sldId id="322" r:id="rId18"/>
    <p:sldId id="323" r:id="rId19"/>
    <p:sldId id="328" r:id="rId20"/>
    <p:sldId id="329" r:id="rId21"/>
    <p:sldId id="330" r:id="rId22"/>
    <p:sldId id="324" r:id="rId23"/>
    <p:sldId id="333" r:id="rId24"/>
    <p:sldId id="325" r:id="rId25"/>
    <p:sldId id="326" r:id="rId26"/>
    <p:sldId id="327" r:id="rId27"/>
    <p:sldId id="331" r:id="rId28"/>
    <p:sldId id="332" r:id="rId29"/>
    <p:sldId id="306" r:id="rId30"/>
  </p:sldIdLst>
  <p:sldSz cx="9144000" cy="6858000" type="screen4x3"/>
  <p:notesSz cx="6797675" cy="9926638"/>
  <p:embeddedFontLst>
    <p:embeddedFont>
      <p:font typeface="Calibri" panose="020F0502020204030204" pitchFamily="34" charset="0"/>
      <p:regular r:id="rId33"/>
      <p:bold r:id="rId34"/>
      <p:italic r:id="rId35"/>
      <p:boldItalic r:id="rId36"/>
    </p:embeddedFont>
    <p:embeddedFont>
      <p:font typeface="Technika" panose="00000500000000000000" pitchFamily="2" charset="-18"/>
      <p:regular r:id="rId37"/>
      <p:bold r:id="rId38"/>
      <p:italic r:id="rId39"/>
      <p:boldItalic r:id="rId40"/>
    </p:embeddedFont>
    <p:embeddedFont>
      <p:font typeface="Technika Book" panose="00000400000000000000" pitchFamily="2" charset="-18"/>
      <p:regular r:id="rId41"/>
      <p:italic r:id="rId42"/>
    </p:embeddedFont>
    <p:embeddedFont>
      <p:font typeface="Technika Light" panose="00000300000000000000" pitchFamily="2" charset="-18"/>
      <p:regular r:id="rId43"/>
      <p:italic r:id="rId44"/>
    </p:embeddedFont>
    <p:embeddedFont>
      <p:font typeface="Technika-Bold" panose="00000600000000000000" charset="-18"/>
      <p:regular r:id="rId45"/>
      <p:bold r:id="rId46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C0"/>
    <a:srgbClr val="0165C2"/>
    <a:srgbClr val="9B9B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26" autoAdjust="0"/>
    <p:restoredTop sz="77071" autoAdjust="0"/>
  </p:normalViewPr>
  <p:slideViewPr>
    <p:cSldViewPr snapToGrid="0">
      <p:cViewPr varScale="1">
        <p:scale>
          <a:sx n="80" d="100"/>
          <a:sy n="80" d="100"/>
        </p:scale>
        <p:origin x="2184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7.fntdata"/><Relationship Id="rId21" Type="http://schemas.openxmlformats.org/officeDocument/2006/relationships/slide" Target="slides/slide20.xml"/><Relationship Id="rId34" Type="http://schemas.openxmlformats.org/officeDocument/2006/relationships/font" Target="fonts/font2.fntdata"/><Relationship Id="rId42" Type="http://schemas.openxmlformats.org/officeDocument/2006/relationships/font" Target="fonts/font10.fntdata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37" Type="http://schemas.openxmlformats.org/officeDocument/2006/relationships/font" Target="fonts/font5.fntdata"/><Relationship Id="rId40" Type="http://schemas.openxmlformats.org/officeDocument/2006/relationships/font" Target="fonts/font8.fntdata"/><Relationship Id="rId45" Type="http://schemas.openxmlformats.org/officeDocument/2006/relationships/font" Target="fonts/font1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4.fntdata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4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3.fntdata"/><Relationship Id="rId43" Type="http://schemas.openxmlformats.org/officeDocument/2006/relationships/font" Target="fonts/font11.fntdata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1.fntdata"/><Relationship Id="rId38" Type="http://schemas.openxmlformats.org/officeDocument/2006/relationships/font" Target="fonts/font6.fntdata"/><Relationship Id="rId46" Type="http://schemas.openxmlformats.org/officeDocument/2006/relationships/font" Target="fonts/font14.fntdata"/><Relationship Id="rId20" Type="http://schemas.openxmlformats.org/officeDocument/2006/relationships/slide" Target="slides/slide19.xml"/><Relationship Id="rId41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F899371-72DA-40AE-97A3-A1FBFBA663E7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C80E70A0-42D0-4499-8695-DF3AF681969A}">
      <dgm:prSet phldrT="[Text]"/>
      <dgm:spPr>
        <a:xfrm>
          <a:off x="1600202" y="559831"/>
          <a:ext cx="6198527" cy="962675"/>
        </a:xfrm>
        <a:prstGeom prst="rect">
          <a:avLst/>
        </a:prstGeom>
      </dgm:spPr>
      <dgm:t>
        <a:bodyPr/>
        <a:lstStyle/>
        <a:p>
          <a:r>
            <a:rPr lang="cs-CZ" noProof="0" dirty="0"/>
            <a:t>Úvod do problematiky degradace materiálů</a:t>
          </a:r>
          <a:endParaRPr lang="en-US" noProof="0" dirty="0"/>
        </a:p>
      </dgm:t>
    </dgm:pt>
    <dgm:pt modelId="{F340D7AE-38FC-45B7-BB51-7BE6EBAD1FDE}" type="parTrans" cxnId="{8578E78E-19C6-488A-9BD2-3C0BCB6ABAB0}">
      <dgm:prSet/>
      <dgm:spPr/>
      <dgm:t>
        <a:bodyPr/>
        <a:lstStyle/>
        <a:p>
          <a:endParaRPr lang="cs-CZ"/>
        </a:p>
      </dgm:t>
    </dgm:pt>
    <dgm:pt modelId="{B2BB645B-BDAA-45FA-9F1B-52B937877DEA}" type="sibTrans" cxnId="{8578E78E-19C6-488A-9BD2-3C0BCB6ABAB0}">
      <dgm:prSet/>
      <dgm:spPr>
        <a:xfrm>
          <a:off x="-5452493" y="-900805"/>
          <a:ext cx="7007458" cy="7007458"/>
        </a:xfrm>
        <a:prstGeom prst="blockArc">
          <a:avLst>
            <a:gd name="adj1" fmla="val 18900000"/>
            <a:gd name="adj2" fmla="val 2700000"/>
            <a:gd name="adj3" fmla="val 308"/>
          </a:avLst>
        </a:prstGeom>
      </dgm:spPr>
      <dgm:t>
        <a:bodyPr/>
        <a:lstStyle/>
        <a:p>
          <a:endParaRPr lang="cs-CZ"/>
        </a:p>
      </dgm:t>
    </dgm:pt>
    <dgm:pt modelId="{702E25C3-D543-46AE-B42A-406070FC9447}">
      <dgm:prSet phldrT="[Text]"/>
      <dgm:spPr>
        <a:xfrm>
          <a:off x="1617287" y="3670908"/>
          <a:ext cx="6164357" cy="987538"/>
        </a:xfrm>
        <a:prstGeom prst="rect">
          <a:avLst/>
        </a:prstGeom>
      </dgm:spPr>
      <dgm:t>
        <a:bodyPr/>
        <a:lstStyle/>
        <a:p>
          <a:pPr algn="l"/>
          <a:r>
            <a:rPr lang="cs-CZ" sz="1800" b="1" i="0" noProof="0" dirty="0">
              <a:latin typeface="Technika Book" panose="00000400000000000000" pitchFamily="2" charset="-18"/>
              <a:ea typeface="+mn-ea"/>
              <a:cs typeface="+mn-cs"/>
            </a:rPr>
            <a:t>Degradační </a:t>
          </a:r>
          <a:r>
            <a:rPr lang="cs-CZ" sz="1800" b="1" i="0" noProof="0" dirty="0" err="1">
              <a:latin typeface="Technika Book" panose="00000400000000000000" pitchFamily="2" charset="-18"/>
              <a:ea typeface="+mn-ea"/>
              <a:cs typeface="+mn-cs"/>
            </a:rPr>
            <a:t>patterny</a:t>
          </a:r>
          <a:endParaRPr lang="en-US" sz="1800" b="1" i="0" noProof="0" dirty="0">
            <a:latin typeface="Technika Book" panose="00000400000000000000" pitchFamily="2" charset="-18"/>
            <a:ea typeface="+mn-ea"/>
            <a:cs typeface="+mn-cs"/>
          </a:endParaRPr>
        </a:p>
      </dgm:t>
    </dgm:pt>
    <dgm:pt modelId="{F6B23FAA-F3FE-406D-BA1E-C68915F5FFEB}" type="sibTrans" cxnId="{F6B3D279-955D-43AA-8522-E3BA5935C93C}">
      <dgm:prSet/>
      <dgm:spPr/>
      <dgm:t>
        <a:bodyPr/>
        <a:lstStyle/>
        <a:p>
          <a:endParaRPr lang="cs-CZ"/>
        </a:p>
      </dgm:t>
    </dgm:pt>
    <dgm:pt modelId="{3F8DD867-708F-43BB-AD2B-B981E38C670A}" type="parTrans" cxnId="{F6B3D279-955D-43AA-8522-E3BA5935C93C}">
      <dgm:prSet/>
      <dgm:spPr/>
      <dgm:t>
        <a:bodyPr/>
        <a:lstStyle/>
        <a:p>
          <a:endParaRPr lang="cs-CZ"/>
        </a:p>
      </dgm:t>
    </dgm:pt>
    <dgm:pt modelId="{5CEC5D15-959C-4A51-8B70-7E75FEFEC265}">
      <dgm:prSet phldrT="[Text]"/>
      <dgm:spPr>
        <a:xfrm>
          <a:off x="2004620" y="2108435"/>
          <a:ext cx="5768156" cy="988975"/>
        </a:xfrm>
        <a:prstGeom prst="rect">
          <a:avLst/>
        </a:prstGeom>
      </dgm:spPr>
      <dgm:t>
        <a:bodyPr/>
        <a:lstStyle/>
        <a:p>
          <a:r>
            <a:rPr lang="cs-CZ" sz="1800" b="0" noProof="0" dirty="0">
              <a:latin typeface="+mn-lt"/>
              <a:ea typeface="+mn-ea"/>
              <a:cs typeface="+mn-cs"/>
            </a:rPr>
            <a:t>Principy degradace</a:t>
          </a:r>
          <a:endParaRPr lang="en-US" sz="1800" b="0" noProof="0" dirty="0">
            <a:latin typeface="+mn-lt"/>
            <a:ea typeface="+mn-ea"/>
            <a:cs typeface="+mn-cs"/>
          </a:endParaRPr>
        </a:p>
      </dgm:t>
    </dgm:pt>
    <dgm:pt modelId="{5A0BEA0B-E5EE-4806-80EE-2A2766582567}" type="sibTrans" cxnId="{26764165-000B-4213-8FBF-B2E3B1011839}">
      <dgm:prSet/>
      <dgm:spPr/>
      <dgm:t>
        <a:bodyPr/>
        <a:lstStyle/>
        <a:p>
          <a:endParaRPr lang="cs-CZ"/>
        </a:p>
      </dgm:t>
    </dgm:pt>
    <dgm:pt modelId="{81FA7C87-B337-4E08-ADA9-0BB8F89DB497}" type="parTrans" cxnId="{26764165-000B-4213-8FBF-B2E3B1011839}">
      <dgm:prSet/>
      <dgm:spPr/>
      <dgm:t>
        <a:bodyPr/>
        <a:lstStyle/>
        <a:p>
          <a:endParaRPr lang="cs-CZ"/>
        </a:p>
      </dgm:t>
    </dgm:pt>
    <dgm:pt modelId="{336AD263-6AEF-4461-AFFB-C5F1AA92B5E9}">
      <dgm:prSet phldrT="[Text]"/>
      <dgm:spPr>
        <a:xfrm>
          <a:off x="1617287" y="3670908"/>
          <a:ext cx="6164357" cy="987538"/>
        </a:xfrm>
      </dgm:spPr>
      <dgm:t>
        <a:bodyPr/>
        <a:lstStyle/>
        <a:p>
          <a:r>
            <a:rPr lang="cs-CZ" noProof="0" dirty="0"/>
            <a:t>Závěr</a:t>
          </a:r>
          <a:endParaRPr lang="en-US" noProof="0" dirty="0"/>
        </a:p>
      </dgm:t>
    </dgm:pt>
    <dgm:pt modelId="{C8F16587-70B3-4273-BE01-D6CC3FCBD8CF}" type="parTrans" cxnId="{A3FF7746-3B4B-4A43-B2EC-91E923C83776}">
      <dgm:prSet/>
      <dgm:spPr/>
      <dgm:t>
        <a:bodyPr/>
        <a:lstStyle/>
        <a:p>
          <a:endParaRPr lang="cs-CZ"/>
        </a:p>
      </dgm:t>
    </dgm:pt>
    <dgm:pt modelId="{39EFD8DC-9291-438E-B912-9E8F7417DE03}" type="sibTrans" cxnId="{A3FF7746-3B4B-4A43-B2EC-91E923C83776}">
      <dgm:prSet/>
      <dgm:spPr/>
      <dgm:t>
        <a:bodyPr/>
        <a:lstStyle/>
        <a:p>
          <a:endParaRPr lang="cs-CZ"/>
        </a:p>
      </dgm:t>
    </dgm:pt>
    <dgm:pt modelId="{0C855815-6E49-4B03-8BD6-4BF94D98EBFA}">
      <dgm:prSet phldrT="[Text]"/>
      <dgm:spPr>
        <a:xfrm>
          <a:off x="1617287" y="3670908"/>
          <a:ext cx="6164357" cy="987538"/>
        </a:xfrm>
      </dgm:spPr>
      <dgm:t>
        <a:bodyPr/>
        <a:lstStyle/>
        <a:p>
          <a:pPr algn="l"/>
          <a:r>
            <a:rPr lang="cs-CZ" sz="1800" b="1" i="0" noProof="0" dirty="0">
              <a:latin typeface="Technika Book" panose="00000400000000000000" pitchFamily="2" charset="-18"/>
              <a:ea typeface="+mn-ea"/>
              <a:cs typeface="+mn-cs"/>
            </a:rPr>
            <a:t>Ochrana a předcházení vzniku poruch</a:t>
          </a:r>
          <a:endParaRPr lang="en-US" sz="1800" b="1" i="0" noProof="0" dirty="0">
            <a:latin typeface="Technika Book" panose="00000400000000000000" pitchFamily="2" charset="-18"/>
            <a:ea typeface="+mn-ea"/>
            <a:cs typeface="+mn-cs"/>
          </a:endParaRPr>
        </a:p>
      </dgm:t>
    </dgm:pt>
    <dgm:pt modelId="{D195650E-E691-4BE3-9259-22A61A2AF078}" type="parTrans" cxnId="{4630846F-6BD2-4B9E-B96B-0A1270189857}">
      <dgm:prSet/>
      <dgm:spPr/>
      <dgm:t>
        <a:bodyPr/>
        <a:lstStyle/>
        <a:p>
          <a:endParaRPr lang="en-US"/>
        </a:p>
      </dgm:t>
    </dgm:pt>
    <dgm:pt modelId="{C0470797-F6F8-4CC1-A365-88503A5297D2}" type="sibTrans" cxnId="{4630846F-6BD2-4B9E-B96B-0A1270189857}">
      <dgm:prSet/>
      <dgm:spPr/>
      <dgm:t>
        <a:bodyPr/>
        <a:lstStyle/>
        <a:p>
          <a:endParaRPr lang="en-US"/>
        </a:p>
      </dgm:t>
    </dgm:pt>
    <dgm:pt modelId="{A732F556-E4AD-4088-9B71-C4A360E3B510}" type="pres">
      <dgm:prSet presAssocID="{7F899371-72DA-40AE-97A3-A1FBFBA663E7}" presName="Name0" presStyleCnt="0">
        <dgm:presLayoutVars>
          <dgm:chMax val="7"/>
          <dgm:chPref val="7"/>
          <dgm:dir/>
        </dgm:presLayoutVars>
      </dgm:prSet>
      <dgm:spPr/>
    </dgm:pt>
    <dgm:pt modelId="{3AF85DCB-C914-44EA-B6DA-19A6DDCCC1D1}" type="pres">
      <dgm:prSet presAssocID="{7F899371-72DA-40AE-97A3-A1FBFBA663E7}" presName="Name1" presStyleCnt="0"/>
      <dgm:spPr/>
    </dgm:pt>
    <dgm:pt modelId="{F268C888-85D1-49B6-88B6-B92EE0FC61A0}" type="pres">
      <dgm:prSet presAssocID="{7F899371-72DA-40AE-97A3-A1FBFBA663E7}" presName="cycle" presStyleCnt="0"/>
      <dgm:spPr/>
    </dgm:pt>
    <dgm:pt modelId="{76954400-8B44-49DF-9E52-22D97ABEA21D}" type="pres">
      <dgm:prSet presAssocID="{7F899371-72DA-40AE-97A3-A1FBFBA663E7}" presName="srcNode" presStyleLbl="node1" presStyleIdx="0" presStyleCnt="5"/>
      <dgm:spPr/>
    </dgm:pt>
    <dgm:pt modelId="{FEEBEF3D-C677-4B88-95B7-6DF89D6A39F1}" type="pres">
      <dgm:prSet presAssocID="{7F899371-72DA-40AE-97A3-A1FBFBA663E7}" presName="conn" presStyleLbl="parChTrans1D2" presStyleIdx="0" presStyleCnt="1"/>
      <dgm:spPr/>
    </dgm:pt>
    <dgm:pt modelId="{4751C345-4223-4DA7-A02B-BA6123D0D8D6}" type="pres">
      <dgm:prSet presAssocID="{7F899371-72DA-40AE-97A3-A1FBFBA663E7}" presName="extraNode" presStyleLbl="node1" presStyleIdx="0" presStyleCnt="5"/>
      <dgm:spPr/>
    </dgm:pt>
    <dgm:pt modelId="{7645AE01-6D17-44E8-AA1A-010D087AFDA6}" type="pres">
      <dgm:prSet presAssocID="{7F899371-72DA-40AE-97A3-A1FBFBA663E7}" presName="dstNode" presStyleLbl="node1" presStyleIdx="0" presStyleCnt="5"/>
      <dgm:spPr/>
    </dgm:pt>
    <dgm:pt modelId="{B5400C68-B9E8-4BF7-9DFE-153018EE531A}" type="pres">
      <dgm:prSet presAssocID="{C80E70A0-42D0-4499-8695-DF3AF681969A}" presName="text_1" presStyleLbl="node1" presStyleIdx="0" presStyleCnt="5">
        <dgm:presLayoutVars>
          <dgm:bulletEnabled val="1"/>
        </dgm:presLayoutVars>
      </dgm:prSet>
      <dgm:spPr/>
    </dgm:pt>
    <dgm:pt modelId="{D18F208C-29F1-4FCC-A1DE-062914C1CAE6}" type="pres">
      <dgm:prSet presAssocID="{C80E70A0-42D0-4499-8695-DF3AF681969A}" presName="accent_1" presStyleCnt="0"/>
      <dgm:spPr/>
    </dgm:pt>
    <dgm:pt modelId="{A8300978-EF73-42F3-8354-792984DDDC9F}" type="pres">
      <dgm:prSet presAssocID="{C80E70A0-42D0-4499-8695-DF3AF681969A}" presName="accentRepeatNode" presStyleLbl="solidFgAcc1" presStyleIdx="0" presStyleCnt="5"/>
      <dgm:spPr>
        <a:xfrm>
          <a:off x="132372" y="390438"/>
          <a:ext cx="2045051" cy="1301461"/>
        </a:xfrm>
      </dgm:spPr>
    </dgm:pt>
    <dgm:pt modelId="{D05D2479-3201-407D-BAC5-4B8CAA37FF47}" type="pres">
      <dgm:prSet presAssocID="{5CEC5D15-959C-4A51-8B70-7E75FEFEC265}" presName="text_2" presStyleLbl="node1" presStyleIdx="1" presStyleCnt="5">
        <dgm:presLayoutVars>
          <dgm:bulletEnabled val="1"/>
        </dgm:presLayoutVars>
      </dgm:prSet>
      <dgm:spPr/>
    </dgm:pt>
    <dgm:pt modelId="{83033B99-BF2B-480B-8299-13C599D454C8}" type="pres">
      <dgm:prSet presAssocID="{5CEC5D15-959C-4A51-8B70-7E75FEFEC265}" presName="accent_2" presStyleCnt="0"/>
      <dgm:spPr/>
    </dgm:pt>
    <dgm:pt modelId="{BD89535E-F17A-42F4-8A2C-5DB5FEE1C25C}" type="pres">
      <dgm:prSet presAssocID="{5CEC5D15-959C-4A51-8B70-7E75FEFEC265}" presName="accentRepeatNode" presStyleLbl="solidFgAcc1" presStyleIdx="1" presStyleCnt="5"/>
      <dgm:spPr>
        <a:xfrm>
          <a:off x="491628" y="1953468"/>
          <a:ext cx="2119833" cy="1301461"/>
        </a:xfrm>
      </dgm:spPr>
    </dgm:pt>
    <dgm:pt modelId="{32E8277D-9C58-4FBF-9B59-E78EA99F701F}" type="pres">
      <dgm:prSet presAssocID="{702E25C3-D543-46AE-B42A-406070FC9447}" presName="text_3" presStyleLbl="node1" presStyleIdx="2" presStyleCnt="5">
        <dgm:presLayoutVars>
          <dgm:bulletEnabled val="1"/>
        </dgm:presLayoutVars>
      </dgm:prSet>
      <dgm:spPr/>
    </dgm:pt>
    <dgm:pt modelId="{B3954079-DCE4-4960-A420-2324EEE409FE}" type="pres">
      <dgm:prSet presAssocID="{702E25C3-D543-46AE-B42A-406070FC9447}" presName="accent_3" presStyleCnt="0"/>
      <dgm:spPr/>
    </dgm:pt>
    <dgm:pt modelId="{F26936F4-9F52-47BC-AE9D-6EA7371D0824}" type="pres">
      <dgm:prSet presAssocID="{702E25C3-D543-46AE-B42A-406070FC9447}" presName="accentRepeatNode" presStyleLbl="solidFgAcc1" presStyleIdx="2" presStyleCnt="5"/>
      <dgm:spPr>
        <a:xfrm>
          <a:off x="84817" y="3513946"/>
          <a:ext cx="2140162" cy="1301461"/>
        </a:xfrm>
      </dgm:spPr>
    </dgm:pt>
    <dgm:pt modelId="{F77E8271-D3B3-485F-8CDA-8B9745ED83A3}" type="pres">
      <dgm:prSet presAssocID="{0C855815-6E49-4B03-8BD6-4BF94D98EBFA}" presName="text_4" presStyleLbl="node1" presStyleIdx="3" presStyleCnt="5">
        <dgm:presLayoutVars>
          <dgm:bulletEnabled val="1"/>
        </dgm:presLayoutVars>
      </dgm:prSet>
      <dgm:spPr/>
    </dgm:pt>
    <dgm:pt modelId="{A8EB56DB-180D-46E8-BFE2-EA17698D14DF}" type="pres">
      <dgm:prSet presAssocID="{0C855815-6E49-4B03-8BD6-4BF94D98EBFA}" presName="accent_4" presStyleCnt="0"/>
      <dgm:spPr/>
    </dgm:pt>
    <dgm:pt modelId="{20B4F8C6-7EB1-4928-9DA6-779C14831A73}" type="pres">
      <dgm:prSet presAssocID="{0C855815-6E49-4B03-8BD6-4BF94D98EBFA}" presName="accentRepeatNode" presStyleLbl="solidFgAcc1" presStyleIdx="3" presStyleCnt="5"/>
      <dgm:spPr/>
    </dgm:pt>
    <dgm:pt modelId="{D0FA9468-9228-4CF8-B096-E9269AB6AE47}" type="pres">
      <dgm:prSet presAssocID="{336AD263-6AEF-4461-AFFB-C5F1AA92B5E9}" presName="text_5" presStyleLbl="node1" presStyleIdx="4" presStyleCnt="5">
        <dgm:presLayoutVars>
          <dgm:bulletEnabled val="1"/>
        </dgm:presLayoutVars>
      </dgm:prSet>
      <dgm:spPr/>
    </dgm:pt>
    <dgm:pt modelId="{3F81B35C-05AD-46C7-BDAF-A19036CCECD6}" type="pres">
      <dgm:prSet presAssocID="{336AD263-6AEF-4461-AFFB-C5F1AA92B5E9}" presName="accent_5" presStyleCnt="0"/>
      <dgm:spPr/>
    </dgm:pt>
    <dgm:pt modelId="{AF1AFB26-B0F1-4520-B9F1-802C6BC7B524}" type="pres">
      <dgm:prSet presAssocID="{336AD263-6AEF-4461-AFFB-C5F1AA92B5E9}" presName="accentRepeatNode" presStyleLbl="solidFgAcc1" presStyleIdx="4" presStyleCnt="5"/>
      <dgm:spPr/>
    </dgm:pt>
  </dgm:ptLst>
  <dgm:cxnLst>
    <dgm:cxn modelId="{96573F2A-3071-4DBC-816B-72EFEBE465C6}" type="presOf" srcId="{C80E70A0-42D0-4499-8695-DF3AF681969A}" destId="{B5400C68-B9E8-4BF7-9DFE-153018EE531A}" srcOrd="0" destOrd="0" presId="urn:microsoft.com/office/officeart/2008/layout/VerticalCurvedList"/>
    <dgm:cxn modelId="{F97F7C33-6585-421A-98F3-5F46A29B8F43}" type="presOf" srcId="{702E25C3-D543-46AE-B42A-406070FC9447}" destId="{32E8277D-9C58-4FBF-9B59-E78EA99F701F}" srcOrd="0" destOrd="0" presId="urn:microsoft.com/office/officeart/2008/layout/VerticalCurvedList"/>
    <dgm:cxn modelId="{807CCE3D-EC44-444E-A5D2-5930666B8D00}" type="presOf" srcId="{B2BB645B-BDAA-45FA-9F1B-52B937877DEA}" destId="{FEEBEF3D-C677-4B88-95B7-6DF89D6A39F1}" srcOrd="0" destOrd="0" presId="urn:microsoft.com/office/officeart/2008/layout/VerticalCurvedList"/>
    <dgm:cxn modelId="{26764165-000B-4213-8FBF-B2E3B1011839}" srcId="{7F899371-72DA-40AE-97A3-A1FBFBA663E7}" destId="{5CEC5D15-959C-4A51-8B70-7E75FEFEC265}" srcOrd="1" destOrd="0" parTransId="{81FA7C87-B337-4E08-ADA9-0BB8F89DB497}" sibTransId="{5A0BEA0B-E5EE-4806-80EE-2A2766582567}"/>
    <dgm:cxn modelId="{A3FF7746-3B4B-4A43-B2EC-91E923C83776}" srcId="{7F899371-72DA-40AE-97A3-A1FBFBA663E7}" destId="{336AD263-6AEF-4461-AFFB-C5F1AA92B5E9}" srcOrd="4" destOrd="0" parTransId="{C8F16587-70B3-4273-BE01-D6CC3FCBD8CF}" sibTransId="{39EFD8DC-9291-438E-B912-9E8F7417DE03}"/>
    <dgm:cxn modelId="{0DFCD24D-AF6F-444C-B5BB-A4DDCA260134}" type="presOf" srcId="{5CEC5D15-959C-4A51-8B70-7E75FEFEC265}" destId="{D05D2479-3201-407D-BAC5-4B8CAA37FF47}" srcOrd="0" destOrd="0" presId="urn:microsoft.com/office/officeart/2008/layout/VerticalCurvedList"/>
    <dgm:cxn modelId="{4630846F-6BD2-4B9E-B96B-0A1270189857}" srcId="{7F899371-72DA-40AE-97A3-A1FBFBA663E7}" destId="{0C855815-6E49-4B03-8BD6-4BF94D98EBFA}" srcOrd="3" destOrd="0" parTransId="{D195650E-E691-4BE3-9259-22A61A2AF078}" sibTransId="{C0470797-F6F8-4CC1-A365-88503A5297D2}"/>
    <dgm:cxn modelId="{F6B3D279-955D-43AA-8522-E3BA5935C93C}" srcId="{7F899371-72DA-40AE-97A3-A1FBFBA663E7}" destId="{702E25C3-D543-46AE-B42A-406070FC9447}" srcOrd="2" destOrd="0" parTransId="{3F8DD867-708F-43BB-AD2B-B981E38C670A}" sibTransId="{F6B23FAA-F3FE-406D-BA1E-C68915F5FFEB}"/>
    <dgm:cxn modelId="{8578E78E-19C6-488A-9BD2-3C0BCB6ABAB0}" srcId="{7F899371-72DA-40AE-97A3-A1FBFBA663E7}" destId="{C80E70A0-42D0-4499-8695-DF3AF681969A}" srcOrd="0" destOrd="0" parTransId="{F340D7AE-38FC-45B7-BB51-7BE6EBAD1FDE}" sibTransId="{B2BB645B-BDAA-45FA-9F1B-52B937877DEA}"/>
    <dgm:cxn modelId="{8A7AFC99-4DD2-46D8-9971-7AA09E8185F0}" type="presOf" srcId="{7F899371-72DA-40AE-97A3-A1FBFBA663E7}" destId="{A732F556-E4AD-4088-9B71-C4A360E3B510}" srcOrd="0" destOrd="0" presId="urn:microsoft.com/office/officeart/2008/layout/VerticalCurvedList"/>
    <dgm:cxn modelId="{7C21FCB7-9724-4636-95DA-BCE779456E7A}" type="presOf" srcId="{336AD263-6AEF-4461-AFFB-C5F1AA92B5E9}" destId="{D0FA9468-9228-4CF8-B096-E9269AB6AE47}" srcOrd="0" destOrd="0" presId="urn:microsoft.com/office/officeart/2008/layout/VerticalCurvedList"/>
    <dgm:cxn modelId="{2B06E7D0-94B6-4A85-8080-145E0698308A}" type="presOf" srcId="{0C855815-6E49-4B03-8BD6-4BF94D98EBFA}" destId="{F77E8271-D3B3-485F-8CDA-8B9745ED83A3}" srcOrd="0" destOrd="0" presId="urn:microsoft.com/office/officeart/2008/layout/VerticalCurvedList"/>
    <dgm:cxn modelId="{2A690685-5E55-4D6F-B36F-F5025F493D3E}" type="presParOf" srcId="{A732F556-E4AD-4088-9B71-C4A360E3B510}" destId="{3AF85DCB-C914-44EA-B6DA-19A6DDCCC1D1}" srcOrd="0" destOrd="0" presId="urn:microsoft.com/office/officeart/2008/layout/VerticalCurvedList"/>
    <dgm:cxn modelId="{3DD68F95-C220-44CA-B4D2-4E6B2A893D74}" type="presParOf" srcId="{3AF85DCB-C914-44EA-B6DA-19A6DDCCC1D1}" destId="{F268C888-85D1-49B6-88B6-B92EE0FC61A0}" srcOrd="0" destOrd="0" presId="urn:microsoft.com/office/officeart/2008/layout/VerticalCurvedList"/>
    <dgm:cxn modelId="{DD22E554-019A-4E1C-AA97-28B29113C16E}" type="presParOf" srcId="{F268C888-85D1-49B6-88B6-B92EE0FC61A0}" destId="{76954400-8B44-49DF-9E52-22D97ABEA21D}" srcOrd="0" destOrd="0" presId="urn:microsoft.com/office/officeart/2008/layout/VerticalCurvedList"/>
    <dgm:cxn modelId="{B2F78D66-C6AF-4F30-B987-3955E4CF57D1}" type="presParOf" srcId="{F268C888-85D1-49B6-88B6-B92EE0FC61A0}" destId="{FEEBEF3D-C677-4B88-95B7-6DF89D6A39F1}" srcOrd="1" destOrd="0" presId="urn:microsoft.com/office/officeart/2008/layout/VerticalCurvedList"/>
    <dgm:cxn modelId="{C4590FF8-D1E7-4DEC-9B1E-972FFE73E34B}" type="presParOf" srcId="{F268C888-85D1-49B6-88B6-B92EE0FC61A0}" destId="{4751C345-4223-4DA7-A02B-BA6123D0D8D6}" srcOrd="2" destOrd="0" presId="urn:microsoft.com/office/officeart/2008/layout/VerticalCurvedList"/>
    <dgm:cxn modelId="{5C8F4C14-1A01-43AD-9D67-02DA7529C3FE}" type="presParOf" srcId="{F268C888-85D1-49B6-88B6-B92EE0FC61A0}" destId="{7645AE01-6D17-44E8-AA1A-010D087AFDA6}" srcOrd="3" destOrd="0" presId="urn:microsoft.com/office/officeart/2008/layout/VerticalCurvedList"/>
    <dgm:cxn modelId="{5EB6E110-DFFD-4D19-9B7E-C668A81A42EC}" type="presParOf" srcId="{3AF85DCB-C914-44EA-B6DA-19A6DDCCC1D1}" destId="{B5400C68-B9E8-4BF7-9DFE-153018EE531A}" srcOrd="1" destOrd="0" presId="urn:microsoft.com/office/officeart/2008/layout/VerticalCurvedList"/>
    <dgm:cxn modelId="{2777B28A-C790-4E62-96E7-C83718387296}" type="presParOf" srcId="{3AF85DCB-C914-44EA-B6DA-19A6DDCCC1D1}" destId="{D18F208C-29F1-4FCC-A1DE-062914C1CAE6}" srcOrd="2" destOrd="0" presId="urn:microsoft.com/office/officeart/2008/layout/VerticalCurvedList"/>
    <dgm:cxn modelId="{08DA585E-0CAF-4485-8953-8283F4D5C8D1}" type="presParOf" srcId="{D18F208C-29F1-4FCC-A1DE-062914C1CAE6}" destId="{A8300978-EF73-42F3-8354-792984DDDC9F}" srcOrd="0" destOrd="0" presId="urn:microsoft.com/office/officeart/2008/layout/VerticalCurvedList"/>
    <dgm:cxn modelId="{DAC90AD7-375F-437E-8965-0DE7CCEF461B}" type="presParOf" srcId="{3AF85DCB-C914-44EA-B6DA-19A6DDCCC1D1}" destId="{D05D2479-3201-407D-BAC5-4B8CAA37FF47}" srcOrd="3" destOrd="0" presId="urn:microsoft.com/office/officeart/2008/layout/VerticalCurvedList"/>
    <dgm:cxn modelId="{5A1AD3D6-66A0-429F-9184-66A9AA5E4514}" type="presParOf" srcId="{3AF85DCB-C914-44EA-B6DA-19A6DDCCC1D1}" destId="{83033B99-BF2B-480B-8299-13C599D454C8}" srcOrd="4" destOrd="0" presId="urn:microsoft.com/office/officeart/2008/layout/VerticalCurvedList"/>
    <dgm:cxn modelId="{3B99B1D7-3E59-4D98-B3C9-1DBA4D1365FC}" type="presParOf" srcId="{83033B99-BF2B-480B-8299-13C599D454C8}" destId="{BD89535E-F17A-42F4-8A2C-5DB5FEE1C25C}" srcOrd="0" destOrd="0" presId="urn:microsoft.com/office/officeart/2008/layout/VerticalCurvedList"/>
    <dgm:cxn modelId="{D8D6D426-40F3-4DF2-B20D-24460299ECA4}" type="presParOf" srcId="{3AF85DCB-C914-44EA-B6DA-19A6DDCCC1D1}" destId="{32E8277D-9C58-4FBF-9B59-E78EA99F701F}" srcOrd="5" destOrd="0" presId="urn:microsoft.com/office/officeart/2008/layout/VerticalCurvedList"/>
    <dgm:cxn modelId="{452602CF-D2FA-4343-B6C8-6A0DCA1FE1D2}" type="presParOf" srcId="{3AF85DCB-C914-44EA-B6DA-19A6DDCCC1D1}" destId="{B3954079-DCE4-4960-A420-2324EEE409FE}" srcOrd="6" destOrd="0" presId="urn:microsoft.com/office/officeart/2008/layout/VerticalCurvedList"/>
    <dgm:cxn modelId="{0FA90AE4-DD68-442D-A471-2A8066E96895}" type="presParOf" srcId="{B3954079-DCE4-4960-A420-2324EEE409FE}" destId="{F26936F4-9F52-47BC-AE9D-6EA7371D0824}" srcOrd="0" destOrd="0" presId="urn:microsoft.com/office/officeart/2008/layout/VerticalCurvedList"/>
    <dgm:cxn modelId="{66E5C684-B791-4E1D-883A-20722544E801}" type="presParOf" srcId="{3AF85DCB-C914-44EA-B6DA-19A6DDCCC1D1}" destId="{F77E8271-D3B3-485F-8CDA-8B9745ED83A3}" srcOrd="7" destOrd="0" presId="urn:microsoft.com/office/officeart/2008/layout/VerticalCurvedList"/>
    <dgm:cxn modelId="{E6E70F75-9305-4DAB-A2EF-D0941DFCE49E}" type="presParOf" srcId="{3AF85DCB-C914-44EA-B6DA-19A6DDCCC1D1}" destId="{A8EB56DB-180D-46E8-BFE2-EA17698D14DF}" srcOrd="8" destOrd="0" presId="urn:microsoft.com/office/officeart/2008/layout/VerticalCurvedList"/>
    <dgm:cxn modelId="{A2D98E8F-E8AA-4364-B811-EF7CC434A5A0}" type="presParOf" srcId="{A8EB56DB-180D-46E8-BFE2-EA17698D14DF}" destId="{20B4F8C6-7EB1-4928-9DA6-779C14831A73}" srcOrd="0" destOrd="0" presId="urn:microsoft.com/office/officeart/2008/layout/VerticalCurvedList"/>
    <dgm:cxn modelId="{749A6062-5754-4662-A196-076582229343}" type="presParOf" srcId="{3AF85DCB-C914-44EA-B6DA-19A6DDCCC1D1}" destId="{D0FA9468-9228-4CF8-B096-E9269AB6AE47}" srcOrd="9" destOrd="0" presId="urn:microsoft.com/office/officeart/2008/layout/VerticalCurvedList"/>
    <dgm:cxn modelId="{DECF1D54-0C53-44E2-AA88-18C0AF6E5F78}" type="presParOf" srcId="{3AF85DCB-C914-44EA-B6DA-19A6DDCCC1D1}" destId="{3F81B35C-05AD-46C7-BDAF-A19036CCECD6}" srcOrd="10" destOrd="0" presId="urn:microsoft.com/office/officeart/2008/layout/VerticalCurvedList"/>
    <dgm:cxn modelId="{62E40CA1-C082-4B69-BAA3-13523967E401}" type="presParOf" srcId="{3F81B35C-05AD-46C7-BDAF-A19036CCECD6}" destId="{AF1AFB26-B0F1-4520-B9F1-802C6BC7B524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EBEF3D-C677-4B88-95B7-6DF89D6A39F1}">
      <dsp:nvSpPr>
        <dsp:cNvPr id="0" name=""/>
        <dsp:cNvSpPr/>
      </dsp:nvSpPr>
      <dsp:spPr>
        <a:xfrm>
          <a:off x="-5886200" y="-900805"/>
          <a:ext cx="7007458" cy="7007458"/>
        </a:xfrm>
        <a:prstGeom prst="blockArc">
          <a:avLst>
            <a:gd name="adj1" fmla="val 18900000"/>
            <a:gd name="adj2" fmla="val 2700000"/>
            <a:gd name="adj3" fmla="val 308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400C68-B9E8-4BF7-9DFE-153018EE531A}">
      <dsp:nvSpPr>
        <dsp:cNvPr id="0" name=""/>
        <dsp:cNvSpPr/>
      </dsp:nvSpPr>
      <dsp:spPr>
        <a:xfrm>
          <a:off x="490051" y="325261"/>
          <a:ext cx="7320275" cy="65093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6683" tIns="63500" rIns="63500" bIns="6350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kern="1200" noProof="0" dirty="0"/>
            <a:t>Úvod do problematiky degradace materiálů</a:t>
          </a:r>
          <a:endParaRPr lang="en-US" sz="2500" kern="1200" noProof="0" dirty="0"/>
        </a:p>
      </dsp:txBody>
      <dsp:txXfrm>
        <a:off x="490051" y="325261"/>
        <a:ext cx="7320275" cy="650939"/>
      </dsp:txXfrm>
    </dsp:sp>
    <dsp:sp modelId="{A8300978-EF73-42F3-8354-792984DDDC9F}">
      <dsp:nvSpPr>
        <dsp:cNvPr id="0" name=""/>
        <dsp:cNvSpPr/>
      </dsp:nvSpPr>
      <dsp:spPr>
        <a:xfrm>
          <a:off x="83214" y="243893"/>
          <a:ext cx="813673" cy="81367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5D2479-3201-407D-BAC5-4B8CAA37FF47}">
      <dsp:nvSpPr>
        <dsp:cNvPr id="0" name=""/>
        <dsp:cNvSpPr/>
      </dsp:nvSpPr>
      <dsp:spPr>
        <a:xfrm>
          <a:off x="956495" y="1301357"/>
          <a:ext cx="6853831" cy="65093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6683" tIns="63500" rIns="63500" bIns="6350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b="0" kern="1200" noProof="0" dirty="0">
              <a:latin typeface="+mn-lt"/>
              <a:ea typeface="+mn-ea"/>
              <a:cs typeface="+mn-cs"/>
            </a:rPr>
            <a:t>Principy degradace</a:t>
          </a:r>
          <a:endParaRPr lang="en-US" sz="2500" b="0" kern="1200" noProof="0" dirty="0">
            <a:latin typeface="+mn-lt"/>
            <a:ea typeface="+mn-ea"/>
            <a:cs typeface="+mn-cs"/>
          </a:endParaRPr>
        </a:p>
      </dsp:txBody>
      <dsp:txXfrm>
        <a:off x="956495" y="1301357"/>
        <a:ext cx="6853831" cy="650939"/>
      </dsp:txXfrm>
    </dsp:sp>
    <dsp:sp modelId="{BD89535E-F17A-42F4-8A2C-5DB5FEE1C25C}">
      <dsp:nvSpPr>
        <dsp:cNvPr id="0" name=""/>
        <dsp:cNvSpPr/>
      </dsp:nvSpPr>
      <dsp:spPr>
        <a:xfrm>
          <a:off x="549658" y="1219990"/>
          <a:ext cx="813673" cy="81367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E8277D-9C58-4FBF-9B59-E78EA99F701F}">
      <dsp:nvSpPr>
        <dsp:cNvPr id="0" name=""/>
        <dsp:cNvSpPr/>
      </dsp:nvSpPr>
      <dsp:spPr>
        <a:xfrm>
          <a:off x="1099656" y="2277453"/>
          <a:ext cx="6710670" cy="65093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6683" tIns="63500" rIns="63500" bIns="6350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b="1" i="0" kern="1200" noProof="0" dirty="0">
              <a:latin typeface="Technika Book" panose="00000400000000000000" pitchFamily="2" charset="-18"/>
              <a:ea typeface="+mn-ea"/>
              <a:cs typeface="+mn-cs"/>
            </a:rPr>
            <a:t>Degradační </a:t>
          </a:r>
          <a:r>
            <a:rPr lang="cs-CZ" sz="2500" b="1" i="0" kern="1200" noProof="0" dirty="0" err="1">
              <a:latin typeface="Technika Book" panose="00000400000000000000" pitchFamily="2" charset="-18"/>
              <a:ea typeface="+mn-ea"/>
              <a:cs typeface="+mn-cs"/>
            </a:rPr>
            <a:t>patterny</a:t>
          </a:r>
          <a:endParaRPr lang="en-US" sz="2500" b="1" i="0" kern="1200" noProof="0" dirty="0">
            <a:latin typeface="Technika Book" panose="00000400000000000000" pitchFamily="2" charset="-18"/>
            <a:ea typeface="+mn-ea"/>
            <a:cs typeface="+mn-cs"/>
          </a:endParaRPr>
        </a:p>
      </dsp:txBody>
      <dsp:txXfrm>
        <a:off x="1099656" y="2277453"/>
        <a:ext cx="6710670" cy="650939"/>
      </dsp:txXfrm>
    </dsp:sp>
    <dsp:sp modelId="{F26936F4-9F52-47BC-AE9D-6EA7371D0824}">
      <dsp:nvSpPr>
        <dsp:cNvPr id="0" name=""/>
        <dsp:cNvSpPr/>
      </dsp:nvSpPr>
      <dsp:spPr>
        <a:xfrm>
          <a:off x="692819" y="2196086"/>
          <a:ext cx="813673" cy="81367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7E8271-D3B3-485F-8CDA-8B9745ED83A3}">
      <dsp:nvSpPr>
        <dsp:cNvPr id="0" name=""/>
        <dsp:cNvSpPr/>
      </dsp:nvSpPr>
      <dsp:spPr>
        <a:xfrm>
          <a:off x="956495" y="3253550"/>
          <a:ext cx="6853831" cy="65093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6683" tIns="63500" rIns="63500" bIns="6350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b="1" i="0" kern="1200" noProof="0" dirty="0">
              <a:latin typeface="Technika Book" panose="00000400000000000000" pitchFamily="2" charset="-18"/>
              <a:ea typeface="+mn-ea"/>
              <a:cs typeface="+mn-cs"/>
            </a:rPr>
            <a:t>Ochrana a předcházení vzniku poruch</a:t>
          </a:r>
          <a:endParaRPr lang="en-US" sz="2500" b="1" i="0" kern="1200" noProof="0" dirty="0">
            <a:latin typeface="Technika Book" panose="00000400000000000000" pitchFamily="2" charset="-18"/>
            <a:ea typeface="+mn-ea"/>
            <a:cs typeface="+mn-cs"/>
          </a:endParaRPr>
        </a:p>
      </dsp:txBody>
      <dsp:txXfrm>
        <a:off x="956495" y="3253550"/>
        <a:ext cx="6853831" cy="650939"/>
      </dsp:txXfrm>
    </dsp:sp>
    <dsp:sp modelId="{20B4F8C6-7EB1-4928-9DA6-779C14831A73}">
      <dsp:nvSpPr>
        <dsp:cNvPr id="0" name=""/>
        <dsp:cNvSpPr/>
      </dsp:nvSpPr>
      <dsp:spPr>
        <a:xfrm>
          <a:off x="549658" y="3172182"/>
          <a:ext cx="813673" cy="81367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FA9468-9228-4CF8-B096-E9269AB6AE47}">
      <dsp:nvSpPr>
        <dsp:cNvPr id="0" name=""/>
        <dsp:cNvSpPr/>
      </dsp:nvSpPr>
      <dsp:spPr>
        <a:xfrm>
          <a:off x="490051" y="4229646"/>
          <a:ext cx="7320275" cy="65093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6683" tIns="63500" rIns="63500" bIns="6350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kern="1200" noProof="0" dirty="0"/>
            <a:t>Závěr</a:t>
          </a:r>
          <a:endParaRPr lang="en-US" sz="2500" kern="1200" noProof="0" dirty="0"/>
        </a:p>
      </dsp:txBody>
      <dsp:txXfrm>
        <a:off x="490051" y="4229646"/>
        <a:ext cx="7320275" cy="650939"/>
      </dsp:txXfrm>
    </dsp:sp>
    <dsp:sp modelId="{AF1AFB26-B0F1-4520-B9F1-802C6BC7B524}">
      <dsp:nvSpPr>
        <dsp:cNvPr id="0" name=""/>
        <dsp:cNvSpPr/>
      </dsp:nvSpPr>
      <dsp:spPr>
        <a:xfrm>
          <a:off x="83214" y="4148279"/>
          <a:ext cx="813673" cy="81367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688164-6F6D-44D6-8470-EEA621511826}" type="datetimeFigureOut">
              <a:rPr lang="cs-CZ" smtClean="0"/>
              <a:t>13.12.2023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3C6034-79FD-419A-99D7-CF8B6492898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865485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DDB44E-2505-406F-81CD-04EBF6101557}" type="datetimeFigureOut">
              <a:rPr lang="cs-CZ" smtClean="0"/>
              <a:t>13.12.2023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3D69AA-F6EA-4CA3-A427-BD4C4D0B4D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012310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3D69AA-F6EA-4CA3-A427-BD4C4D0B4DC7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681108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3D69AA-F6EA-4CA3-A427-BD4C4D0B4DC7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790002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3D69AA-F6EA-4CA3-A427-BD4C4D0B4DC7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860440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3D69AA-F6EA-4CA3-A427-BD4C4D0B4DC7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464821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3D69AA-F6EA-4CA3-A427-BD4C4D0B4DC7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264544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3D69AA-F6EA-4CA3-A427-BD4C4D0B4DC7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460565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3D69AA-F6EA-4CA3-A427-BD4C4D0B4DC7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2552202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3D69AA-F6EA-4CA3-A427-BD4C4D0B4DC7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1464241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3D69AA-F6EA-4CA3-A427-BD4C4D0B4DC7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1208792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3D69AA-F6EA-4CA3-A427-BD4C4D0B4DC7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3355707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3D69AA-F6EA-4CA3-A427-BD4C4D0B4DC7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67373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3D69AA-F6EA-4CA3-A427-BD4C4D0B4DC7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491448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3D69AA-F6EA-4CA3-A427-BD4C4D0B4DC7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647329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3D69AA-F6EA-4CA3-A427-BD4C4D0B4DC7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1720876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3D69AA-F6EA-4CA3-A427-BD4C4D0B4DC7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8223253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3D69AA-F6EA-4CA3-A427-BD4C4D0B4DC7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0370943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3D69AA-F6EA-4CA3-A427-BD4C4D0B4DC7}" type="slidenum">
              <a:rPr lang="cs-CZ" smtClean="0"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4760829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3D69AA-F6EA-4CA3-A427-BD4C4D0B4DC7}" type="slidenum">
              <a:rPr lang="cs-CZ" smtClean="0"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0293556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3D69AA-F6EA-4CA3-A427-BD4C4D0B4DC7}" type="slidenum">
              <a:rPr lang="cs-CZ" smtClean="0"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964233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3D69AA-F6EA-4CA3-A427-BD4C4D0B4DC7}" type="slidenum">
              <a:rPr lang="cs-CZ" smtClean="0"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859913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3D69AA-F6EA-4CA3-A427-BD4C4D0B4DC7}" type="slidenum">
              <a:rPr lang="cs-CZ" smtClean="0"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1042376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3D69AA-F6EA-4CA3-A427-BD4C4D0B4DC7}" type="slidenum">
              <a:rPr lang="cs-CZ" smtClean="0"/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065922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3D69AA-F6EA-4CA3-A427-BD4C4D0B4DC7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22551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3D69AA-F6EA-4CA3-A427-BD4C4D0B4DC7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696908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3D69AA-F6EA-4CA3-A427-BD4C4D0B4DC7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45163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3D69AA-F6EA-4CA3-A427-BD4C4D0B4DC7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666608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3D69AA-F6EA-4CA3-A427-BD4C4D0B4DC7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155328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3D69AA-F6EA-4CA3-A427-BD4C4D0B4DC7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133882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3D69AA-F6EA-4CA3-A427-BD4C4D0B4DC7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27004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1"/>
          <a:stretch/>
        </p:blipFill>
        <p:spPr>
          <a:xfrm>
            <a:off x="0" y="3"/>
            <a:ext cx="9144000" cy="68567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80000" y="1800001"/>
            <a:ext cx="7736694" cy="1446663"/>
          </a:xfrm>
        </p:spPr>
        <p:txBody>
          <a:bodyPr anchor="t"/>
          <a:lstStyle>
            <a:lvl1pPr algn="l">
              <a:defRPr lang="cs-CZ" sz="4800" b="1" i="0" u="none" strike="noStrike" kern="4800" baseline="0" smtClean="0">
                <a:solidFill>
                  <a:schemeClr val="bg1"/>
                </a:solidFill>
                <a:latin typeface="Technika-Bold" panose="00000600000000000000" pitchFamily="50" charset="-18"/>
              </a:defRPr>
            </a:lvl1pPr>
          </a:lstStyle>
          <a:p>
            <a:r>
              <a:rPr lang="cs-CZ" sz="4800" b="1" i="0" u="none" strike="noStrike" baseline="0" dirty="0">
                <a:latin typeface="Technika-Bold" panose="00000600000000000000" pitchFamily="50" charset="-18"/>
              </a:rPr>
              <a:t>TITUL PREZENTACE</a:t>
            </a:r>
            <a:br>
              <a:rPr lang="cs-CZ" sz="4800" b="1" i="0" u="none" strike="noStrike" baseline="0" dirty="0">
                <a:latin typeface="Technika-Bold" panose="00000600000000000000" pitchFamily="50" charset="-18"/>
              </a:rPr>
            </a:br>
            <a:r>
              <a:rPr lang="cs-CZ" sz="4800" b="1" i="0" u="none" strike="noStrike" baseline="0" dirty="0">
                <a:latin typeface="Technika-Bold" panose="00000600000000000000" pitchFamily="50" charset="-18"/>
              </a:rPr>
              <a:t>PODTITUL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80000" y="3441732"/>
            <a:ext cx="7736693" cy="1771721"/>
          </a:xfrm>
        </p:spPr>
        <p:txBody>
          <a:bodyPr/>
          <a:lstStyle>
            <a:lvl1pPr marL="0" indent="0" algn="l">
              <a:buNone/>
              <a:defRPr lang="cs-CZ" sz="2400" b="1" i="0" u="none" strike="noStrike" kern="2800" baseline="0" smtClean="0">
                <a:solidFill>
                  <a:schemeClr val="bg1"/>
                </a:solidFill>
                <a:latin typeface="Technika-Bold" panose="00000600000000000000" pitchFamily="50" charset="-18"/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cs-CZ" dirty="0"/>
              <a:t>NÁZEV FAKULTY A PRACOVIŠTĚ</a:t>
            </a:r>
            <a:br>
              <a:rPr lang="en-US" dirty="0"/>
            </a:br>
            <a:r>
              <a:rPr lang="cs-CZ" dirty="0"/>
              <a:t>AUTOR/TITUL JMÉNO PŘÍJMENÍ</a:t>
            </a:r>
            <a:br>
              <a:rPr lang="en-US" dirty="0"/>
            </a:br>
            <a:r>
              <a:rPr lang="cs-CZ" dirty="0"/>
              <a:t>DATUM</a:t>
            </a:r>
          </a:p>
        </p:txBody>
      </p:sp>
      <p:pic>
        <p:nvPicPr>
          <p:cNvPr id="5" name="Obrázek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003" y="274320"/>
            <a:ext cx="1773814" cy="863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90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"/>
            <a:ext cx="9144000" cy="6856617"/>
          </a:xfrm>
          <a:prstGeom prst="rect">
            <a:avLst/>
          </a:prstGeom>
        </p:spPr>
      </p:pic>
      <p:pic>
        <p:nvPicPr>
          <p:cNvPr id="7" name="Picture 2" descr="https://www.email.cz/download/i/J_cdaADwWifiayZrAXd9jpkdWor_gYe_4QlhA3zsTzSB0jpv76wY4UUYT-LRJNvubDBn-to/logo_cvut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01" y="274320"/>
            <a:ext cx="1770611" cy="863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1080000" y="1800001"/>
            <a:ext cx="7736694" cy="1446663"/>
          </a:xfrm>
        </p:spPr>
        <p:txBody>
          <a:bodyPr anchor="t"/>
          <a:lstStyle>
            <a:lvl1pPr algn="l">
              <a:defRPr lang="cs-CZ" sz="4800" b="1" i="0" u="none" strike="noStrike" kern="4800" baseline="0" smtClean="0">
                <a:solidFill>
                  <a:schemeClr val="tx1"/>
                </a:solidFill>
                <a:latin typeface="Technika-Bold" panose="00000600000000000000" pitchFamily="50" charset="-18"/>
              </a:defRPr>
            </a:lvl1pPr>
          </a:lstStyle>
          <a:p>
            <a:r>
              <a:rPr lang="cs-CZ" sz="4800" b="1" i="0" u="none" strike="noStrike" baseline="0" dirty="0">
                <a:latin typeface="Technika-Bold" panose="00000600000000000000" pitchFamily="50" charset="-18"/>
              </a:rPr>
              <a:t>TITUL PREZENTACE</a:t>
            </a:r>
            <a:br>
              <a:rPr lang="cs-CZ" sz="4800" b="1" i="0" u="none" strike="noStrike" baseline="0" dirty="0">
                <a:latin typeface="Technika-Bold" panose="00000600000000000000" pitchFamily="50" charset="-18"/>
              </a:rPr>
            </a:br>
            <a:r>
              <a:rPr lang="cs-CZ" sz="4800" b="1" i="0" u="none" strike="noStrike" baseline="0" dirty="0">
                <a:latin typeface="Technika-Bold" panose="00000600000000000000" pitchFamily="50" charset="-18"/>
              </a:rPr>
              <a:t>PODTITUL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80000" y="3441732"/>
            <a:ext cx="7736693" cy="1771721"/>
          </a:xfrm>
        </p:spPr>
        <p:txBody>
          <a:bodyPr/>
          <a:lstStyle>
            <a:lvl1pPr marL="0" indent="0" algn="l">
              <a:buNone/>
              <a:defRPr lang="cs-CZ" sz="2400" b="1" i="0" u="none" strike="noStrike" kern="2800" baseline="0" smtClean="0">
                <a:solidFill>
                  <a:schemeClr val="tx1"/>
                </a:solidFill>
                <a:latin typeface="Technika-Bold" panose="00000600000000000000" pitchFamily="50" charset="-18"/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cs-CZ" dirty="0"/>
              <a:t>NÁZEV FAKULTY A PRACOVIŠTĚ</a:t>
            </a:r>
            <a:br>
              <a:rPr lang="en-US" dirty="0"/>
            </a:br>
            <a:r>
              <a:rPr lang="cs-CZ" dirty="0"/>
              <a:t>AUTOR/TITUL JMÉNO PŘÍJMENÍ</a:t>
            </a:r>
            <a:br>
              <a:rPr lang="en-US" dirty="0"/>
            </a:br>
            <a:r>
              <a:rPr lang="cs-CZ" dirty="0"/>
              <a:t>DATUM</a:t>
            </a:r>
          </a:p>
        </p:txBody>
      </p:sp>
    </p:spTree>
    <p:extLst>
      <p:ext uri="{BB962C8B-B14F-4D97-AF65-F5344CB8AC3E}">
        <p14:creationId xmlns:p14="http://schemas.microsoft.com/office/powerpoint/2010/main" val="10571671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80000" y="1800000"/>
            <a:ext cx="7794000" cy="1087934"/>
          </a:xfrm>
        </p:spPr>
        <p:txBody>
          <a:bodyPr anchor="t"/>
          <a:lstStyle>
            <a:lvl1pPr>
              <a:defRPr sz="2800" kern="2800" baseline="0">
                <a:latin typeface="Technika-Bold" panose="00000600000000000000" pitchFamily="50" charset="-18"/>
              </a:defRPr>
            </a:lvl1pPr>
          </a:lstStyle>
          <a:p>
            <a:r>
              <a:rPr lang="cs-CZ" dirty="0"/>
              <a:t>PODTITUL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079999" y="3059766"/>
            <a:ext cx="7794000" cy="3528000"/>
          </a:xfrm>
        </p:spPr>
        <p:txBody>
          <a:bodyPr>
            <a:normAutofit/>
          </a:bodyPr>
          <a:lstStyle>
            <a:lvl1pPr marL="0" indent="0">
              <a:buNone/>
              <a:defRPr sz="2000" kern="3000" baseline="0">
                <a:latin typeface="Technika-Bold" panose="00000600000000000000" pitchFamily="50" charset="-18"/>
              </a:defRPr>
            </a:lvl1pPr>
          </a:lstStyle>
          <a:p>
            <a:pPr lvl="0"/>
            <a:r>
              <a:rPr lang="cs-CZ" dirty="0"/>
              <a:t>VLOŽIT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8480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ráz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177198" y="1800001"/>
            <a:ext cx="7696800" cy="4788000"/>
          </a:xfrm>
        </p:spPr>
        <p:txBody>
          <a:bodyPr>
            <a:normAutofit/>
          </a:bodyPr>
          <a:lstStyle>
            <a:lvl1pPr marL="0" indent="0">
              <a:buNone/>
              <a:defRPr sz="2000" kern="3000" baseline="0">
                <a:latin typeface="Technika-Bold" panose="00000600000000000000" pitchFamily="50" charset="-18"/>
              </a:defRPr>
            </a:lvl1pPr>
          </a:lstStyle>
          <a:p>
            <a:pPr lvl="0"/>
            <a:r>
              <a:rPr lang="cs-CZ" dirty="0"/>
              <a:t>VLOŽIT OBRÁZEK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41999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 userDrawn="1"/>
        </p:nvSpPr>
        <p:spPr>
          <a:xfrm>
            <a:off x="2067641" y="368300"/>
            <a:ext cx="6888707" cy="1228488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sz="180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70000" y="270000"/>
            <a:ext cx="8604000" cy="6318000"/>
          </a:xfrm>
        </p:spPr>
        <p:txBody>
          <a:bodyPr>
            <a:normAutofit/>
          </a:bodyPr>
          <a:lstStyle>
            <a:lvl1pPr marL="0" indent="0" algn="ctr">
              <a:buNone/>
              <a:defRPr sz="2000" kern="3000" baseline="0">
                <a:latin typeface="Technika-Bold" panose="00000600000000000000" pitchFamily="50" charset="-18"/>
              </a:defRPr>
            </a:lvl1pPr>
          </a:lstStyle>
          <a:p>
            <a:pPr lvl="0"/>
            <a:r>
              <a:rPr lang="cs-CZ" dirty="0"/>
              <a:t>VLOŽIT OBRÁZEK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07334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80000" y="1440000"/>
            <a:ext cx="7794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0000" y="2880000"/>
            <a:ext cx="7794000" cy="370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pic>
        <p:nvPicPr>
          <p:cNvPr id="1026" name="Picture 2" descr="https://www.email.cz/download/i/J_cdaADwWifiayZrAXd9jpkdWor_gYe_4QlhA3zsTzSB0jpv76wY4UUYT-LRJNvubDBn-to/logo_cvut.jpg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01" y="274320"/>
            <a:ext cx="1770611" cy="863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5436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86" r:id="rId2"/>
    <p:sldLayoutId id="2147483674" r:id="rId3"/>
    <p:sldLayoutId id="2147483685" r:id="rId4"/>
    <p:sldLayoutId id="2147483684" r:id="rId5"/>
  </p:sldLayoutIdLst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Technika-Bold" panose="00000600000000000000" pitchFamily="50" charset="-18"/>
          <a:ea typeface="+mj-ea"/>
          <a:cs typeface="+mj-cs"/>
        </a:defRPr>
      </a:lvl1pPr>
    </p:titleStyle>
    <p:bodyStyle>
      <a:lvl1pPr marL="228589" indent="-228589" algn="l" defTabSz="91435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echnika" panose="00000600000000000000" pitchFamily="50" charset="-18"/>
          <a:ea typeface="+mn-ea"/>
          <a:cs typeface="+mn-cs"/>
        </a:defRPr>
      </a:lvl1pPr>
      <a:lvl2pPr marL="68576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echnika" panose="00000600000000000000" pitchFamily="50" charset="-18"/>
          <a:ea typeface="+mn-ea"/>
          <a:cs typeface="+mn-cs"/>
        </a:defRPr>
      </a:lvl2pPr>
      <a:lvl3pPr marL="114294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echnika" panose="00000600000000000000" pitchFamily="50" charset="-18"/>
          <a:ea typeface="+mn-ea"/>
          <a:cs typeface="+mn-cs"/>
        </a:defRPr>
      </a:lvl3pPr>
      <a:lvl4pPr marL="1600120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echnika" panose="00000600000000000000" pitchFamily="50" charset="-18"/>
          <a:ea typeface="+mn-ea"/>
          <a:cs typeface="+mn-cs"/>
        </a:defRPr>
      </a:lvl4pPr>
      <a:lvl5pPr marL="2057298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echnika" panose="00000600000000000000" pitchFamily="50" charset="-18"/>
          <a:ea typeface="+mn-ea"/>
          <a:cs typeface="+mn-cs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32" userDrawn="1">
          <p15:clr>
            <a:srgbClr val="F26B43"/>
          </p15:clr>
        </p15:guide>
        <p15:guide id="2" pos="131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emf"/><Relationship Id="rId4" Type="http://schemas.openxmlformats.org/officeDocument/2006/relationships/image" Target="../media/image1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9"/>
          <p:cNvSpPr>
            <a:spLocks noGrp="1"/>
          </p:cNvSpPr>
          <p:nvPr>
            <p:ph type="ctrTitle"/>
          </p:nvPr>
        </p:nvSpPr>
        <p:spPr>
          <a:xfrm>
            <a:off x="72190" y="2393007"/>
            <a:ext cx="9015664" cy="1178162"/>
          </a:xfrm>
        </p:spPr>
        <p:txBody>
          <a:bodyPr>
            <a:noAutofit/>
          </a:bodyPr>
          <a:lstStyle/>
          <a:p>
            <a:pPr algn="ctr"/>
            <a:r>
              <a:rPr lang="cs-CZ" sz="3200" b="0" dirty="0">
                <a:latin typeface="Technika" panose="00000500000000000000" pitchFamily="2" charset="-18"/>
              </a:rPr>
              <a:t>Degradace stavebních materiálů vlivem povětrnostních podmínek</a:t>
            </a:r>
            <a:endParaRPr lang="en-US" sz="3200" b="0" dirty="0">
              <a:latin typeface="Technika" panose="00000500000000000000" pitchFamily="2" charset="-18"/>
            </a:endParaRPr>
          </a:p>
        </p:txBody>
      </p:sp>
      <p:sp>
        <p:nvSpPr>
          <p:cNvPr id="5" name="TextovéPole 1"/>
          <p:cNvSpPr txBox="1">
            <a:spLocks noChangeArrowheads="1"/>
          </p:cNvSpPr>
          <p:nvPr/>
        </p:nvSpPr>
        <p:spPr bwMode="auto">
          <a:xfrm>
            <a:off x="7435517" y="6466902"/>
            <a:ext cx="16523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echnika Light" panose="00000300000000000000" pitchFamily="2" charset="-18"/>
              </a:rPr>
              <a:t> </a:t>
            </a:r>
            <a:r>
              <a:rPr kumimoji="0" lang="cs-CZ" altLang="cs-CZ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</a:rPr>
              <a:t>11. 10. 2023</a:t>
            </a:r>
          </a:p>
        </p:txBody>
      </p:sp>
      <p:cxnSp>
        <p:nvCxnSpPr>
          <p:cNvPr id="12" name="Přímá spojnice 11"/>
          <p:cNvCxnSpPr/>
          <p:nvPr/>
        </p:nvCxnSpPr>
        <p:spPr>
          <a:xfrm>
            <a:off x="4010140" y="372085"/>
            <a:ext cx="5002366" cy="14638"/>
          </a:xfrm>
          <a:prstGeom prst="line">
            <a:avLst/>
          </a:prstGeom>
          <a:noFill/>
          <a:ln w="12700" cap="flat" cmpd="sng" algn="ctr">
            <a:solidFill>
              <a:schemeClr val="bg1"/>
            </a:solidFill>
            <a:prstDash val="solid"/>
            <a:miter lim="800000"/>
          </a:ln>
          <a:effectLst/>
        </p:spPr>
      </p:cxnSp>
      <p:cxnSp>
        <p:nvCxnSpPr>
          <p:cNvPr id="13" name="Přímá spojnice 12"/>
          <p:cNvCxnSpPr/>
          <p:nvPr/>
        </p:nvCxnSpPr>
        <p:spPr>
          <a:xfrm>
            <a:off x="184485" y="6447089"/>
            <a:ext cx="8742948" cy="0"/>
          </a:xfrm>
          <a:prstGeom prst="line">
            <a:avLst/>
          </a:prstGeom>
          <a:noFill/>
          <a:ln w="12700" cap="flat" cmpd="sng" algn="ctr">
            <a:solidFill>
              <a:schemeClr val="bg1"/>
            </a:solidFill>
            <a:prstDash val="solid"/>
            <a:miter lim="800000"/>
          </a:ln>
          <a:effectLst/>
        </p:spPr>
      </p:cxnSp>
      <p:sp>
        <p:nvSpPr>
          <p:cNvPr id="14" name="TextovéPole 1"/>
          <p:cNvSpPr txBox="1">
            <a:spLocks noChangeArrowheads="1"/>
          </p:cNvSpPr>
          <p:nvPr/>
        </p:nvSpPr>
        <p:spPr bwMode="auto">
          <a:xfrm>
            <a:off x="2208944" y="48919"/>
            <a:ext cx="687891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cs-CZ" sz="1800" b="1" kern="0" dirty="0">
                <a:solidFill>
                  <a:schemeClr val="bg1"/>
                </a:solidFill>
                <a:latin typeface="+mn-lt"/>
              </a:rPr>
              <a:t>Faculty of Civil Engineering, CTU Prague</a:t>
            </a:r>
          </a:p>
          <a:p>
            <a:pPr marL="0" marR="0" lvl="0" indent="0" algn="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cs-CZ" sz="1800" b="1" kern="0" dirty="0">
                <a:solidFill>
                  <a:schemeClr val="bg1"/>
                </a:solidFill>
                <a:latin typeface="+mn-lt"/>
              </a:rPr>
              <a:t>Department of Materials Engineering and Chemistry</a:t>
            </a:r>
            <a:endParaRPr kumimoji="0" lang="en-US" altLang="cs-CZ" sz="1800" b="1" i="0" u="none" strike="noStrike" kern="0" cap="none" spc="0" normalizeH="0" baseline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6" name="TextovéPole 1"/>
          <p:cNvSpPr txBox="1">
            <a:spLocks noChangeArrowheads="1"/>
          </p:cNvSpPr>
          <p:nvPr/>
        </p:nvSpPr>
        <p:spPr bwMode="auto">
          <a:xfrm>
            <a:off x="184484" y="6427277"/>
            <a:ext cx="382565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altLang="cs-CZ" sz="1800" kern="0" dirty="0">
                <a:solidFill>
                  <a:schemeClr val="bg1"/>
                </a:solidFill>
                <a:latin typeface="+mn-lt"/>
              </a:rPr>
              <a:t>123VPMA</a:t>
            </a:r>
            <a:endParaRPr lang="en-US" altLang="cs-CZ" sz="1800" kern="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4452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97"/>
    </mc:Choice>
    <mc:Fallback xmlns="">
      <p:transition spd="slow" advTm="2797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" y="1313238"/>
            <a:ext cx="8888854" cy="5012663"/>
          </a:xfrm>
        </p:spPr>
        <p:txBody>
          <a:bodyPr>
            <a:normAutofit/>
          </a:bodyPr>
          <a:lstStyle/>
          <a:p>
            <a:pPr marL="182563" lvl="0" defTabSz="914400" eaLnBrk="0" fontAlgn="base" hangingPunct="0">
              <a:lnSpc>
                <a:spcPct val="100000"/>
              </a:lnSpc>
              <a:spcBef>
                <a:spcPts val="2400"/>
              </a:spcBef>
              <a:spcAft>
                <a:spcPct val="0"/>
              </a:spcAft>
            </a:pPr>
            <a:r>
              <a:rPr lang="cs-CZ" altLang="cs-CZ" b="0" kern="0" dirty="0">
                <a:latin typeface="+mn-lt"/>
                <a:cs typeface="Arial"/>
              </a:rPr>
              <a:t>Klíčové vlastnosti stavebních materiálů (</a:t>
            </a:r>
            <a:r>
              <a:rPr lang="cs-CZ" altLang="cs-CZ" b="0" kern="0" dirty="0" err="1">
                <a:latin typeface="+mn-lt"/>
                <a:cs typeface="Arial"/>
              </a:rPr>
              <a:t>anorg</a:t>
            </a:r>
            <a:r>
              <a:rPr lang="cs-CZ" altLang="cs-CZ" b="0" kern="0" dirty="0">
                <a:latin typeface="+mn-lt"/>
                <a:cs typeface="Arial"/>
              </a:rPr>
              <a:t>.)</a:t>
            </a:r>
          </a:p>
          <a:p>
            <a:pPr marL="525463" lvl="0" indent="-342900" defTabSz="914400" eaLnBrk="0" fontAlgn="base" hangingPunct="0">
              <a:lnSpc>
                <a:spcPct val="100000"/>
              </a:lnSpc>
              <a:spcBef>
                <a:spcPts val="24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cs-CZ" altLang="cs-CZ" b="0" kern="0" dirty="0">
                <a:latin typeface="+mn-lt"/>
                <a:cs typeface="Arial"/>
              </a:rPr>
              <a:t>Hygroskopicita a smáčivost</a:t>
            </a:r>
          </a:p>
          <a:p>
            <a:pPr marL="525463" lvl="0" indent="-342900" defTabSz="914400" eaLnBrk="0" fontAlgn="base" hangingPunct="0">
              <a:lnSpc>
                <a:spcPct val="100000"/>
              </a:lnSpc>
              <a:spcBef>
                <a:spcPts val="24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cs-CZ" altLang="cs-CZ" b="0" kern="0" dirty="0">
                <a:latin typeface="+mn-lt"/>
                <a:cs typeface="Arial"/>
              </a:rPr>
              <a:t>Porézní struktura</a:t>
            </a:r>
          </a:p>
          <a:p>
            <a:pPr marL="525463" indent="-342900" defTabSz="914400" eaLnBrk="0" fontAlgn="base" hangingPunct="0">
              <a:lnSpc>
                <a:spcPct val="100000"/>
              </a:lnSpc>
              <a:spcBef>
                <a:spcPts val="24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cs-CZ" altLang="cs-CZ" b="0" kern="0" dirty="0">
                <a:latin typeface="+mn-lt"/>
                <a:cs typeface="Arial"/>
              </a:rPr>
              <a:t>Křehkost (rychlé porušení bez deformace)</a:t>
            </a:r>
          </a:p>
          <a:p>
            <a:pPr marL="182563" lvl="0" defTabSz="914400" eaLnBrk="0" fontAlgn="base" hangingPunct="0">
              <a:lnSpc>
                <a:spcPct val="100000"/>
              </a:lnSpc>
              <a:spcBef>
                <a:spcPts val="2400"/>
              </a:spcBef>
              <a:spcAft>
                <a:spcPct val="0"/>
              </a:spcAft>
            </a:pPr>
            <a:r>
              <a:rPr lang="cs-CZ" altLang="cs-CZ" b="0" kern="0" dirty="0">
                <a:latin typeface="+mn-lt"/>
                <a:cs typeface="Arial"/>
              </a:rPr>
              <a:t>=&gt; vnikání cizích látek do struktury, působení degradačních efektů</a:t>
            </a:r>
          </a:p>
          <a:p>
            <a:pPr marL="182563" lvl="0" defTabSz="914400" eaLnBrk="0" fontAlgn="base" hangingPunct="0">
              <a:lnSpc>
                <a:spcPct val="100000"/>
              </a:lnSpc>
              <a:spcBef>
                <a:spcPts val="2400"/>
              </a:spcBef>
              <a:spcAft>
                <a:spcPct val="0"/>
              </a:spcAft>
            </a:pPr>
            <a:endParaRPr lang="cs-CZ" altLang="cs-CZ" b="0" kern="0" dirty="0">
              <a:latin typeface="+mn-lt"/>
              <a:cs typeface="Arial"/>
            </a:endParaRPr>
          </a:p>
          <a:p>
            <a:pPr marL="525463" lvl="0" indent="-342900" defTabSz="914400" eaLnBrk="0" fontAlgn="base" hangingPunct="0">
              <a:lnSpc>
                <a:spcPct val="100000"/>
              </a:lnSpc>
              <a:spcBef>
                <a:spcPts val="240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endParaRPr lang="cs-CZ" altLang="cs-CZ" b="0" kern="0" dirty="0">
              <a:latin typeface="+mn-lt"/>
              <a:cs typeface="Arial"/>
            </a:endParaRPr>
          </a:p>
          <a:p>
            <a:pPr marL="525463" lvl="0" indent="-342900" defTabSz="914400" eaLnBrk="0" fontAlgn="base" hangingPunct="0">
              <a:lnSpc>
                <a:spcPct val="100000"/>
              </a:lnSpc>
              <a:spcBef>
                <a:spcPts val="240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endParaRPr lang="cs-CZ" altLang="cs-CZ" b="0" kern="0" dirty="0">
              <a:latin typeface="+mn-lt"/>
              <a:cs typeface="Arial"/>
            </a:endParaRPr>
          </a:p>
        </p:txBody>
      </p:sp>
      <p:cxnSp>
        <p:nvCxnSpPr>
          <p:cNvPr id="4" name="Přímá spojnice 3"/>
          <p:cNvCxnSpPr/>
          <p:nvPr/>
        </p:nvCxnSpPr>
        <p:spPr>
          <a:xfrm>
            <a:off x="2029326" y="1124749"/>
            <a:ext cx="6771325" cy="0"/>
          </a:xfrm>
          <a:prstGeom prst="line">
            <a:avLst/>
          </a:prstGeom>
          <a:noFill/>
          <a:ln w="19050" cap="flat" cmpd="sng" algn="ctr">
            <a:solidFill>
              <a:srgbClr val="0065BD"/>
            </a:solidFill>
            <a:prstDash val="solid"/>
            <a:miter lim="800000"/>
          </a:ln>
          <a:effectLst/>
        </p:spPr>
      </p:cxnSp>
      <p:cxnSp>
        <p:nvCxnSpPr>
          <p:cNvPr id="7" name="Přímá spojnice 6"/>
          <p:cNvCxnSpPr/>
          <p:nvPr/>
        </p:nvCxnSpPr>
        <p:spPr>
          <a:xfrm>
            <a:off x="376989" y="6379643"/>
            <a:ext cx="8431683" cy="0"/>
          </a:xfrm>
          <a:prstGeom prst="line">
            <a:avLst/>
          </a:prstGeom>
          <a:noFill/>
          <a:ln w="12700" cap="flat" cmpd="sng" algn="ctr">
            <a:solidFill>
              <a:srgbClr val="0065BD"/>
            </a:solidFill>
            <a:prstDash val="solid"/>
            <a:miter lim="800000"/>
          </a:ln>
          <a:effectLst/>
        </p:spPr>
      </p:cxnSp>
      <p:sp>
        <p:nvSpPr>
          <p:cNvPr id="11" name="Obdélník 10"/>
          <p:cNvSpPr/>
          <p:nvPr/>
        </p:nvSpPr>
        <p:spPr>
          <a:xfrm>
            <a:off x="8391076" y="6389966"/>
            <a:ext cx="409575" cy="409575"/>
          </a:xfrm>
          <a:prstGeom prst="rect">
            <a:avLst/>
          </a:prstGeom>
          <a:solidFill>
            <a:srgbClr val="0065C0"/>
          </a:solidFill>
          <a:ln w="12700" cap="flat" cmpd="sng" algn="ctr">
            <a:solidFill>
              <a:srgbClr val="0065BD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8399096" y="6432843"/>
            <a:ext cx="4095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cs-CZ" sz="1400" dirty="0">
                <a:solidFill>
                  <a:prstClr val="white"/>
                </a:solidFill>
                <a:latin typeface="Calibri" panose="020F0502020204030204"/>
              </a:rPr>
              <a:t>5</a:t>
            </a:r>
          </a:p>
        </p:txBody>
      </p:sp>
      <p:sp>
        <p:nvSpPr>
          <p:cNvPr id="13" name="Podnadpis 2"/>
          <p:cNvSpPr txBox="1">
            <a:spLocks/>
          </p:cNvSpPr>
          <p:nvPr/>
        </p:nvSpPr>
        <p:spPr>
          <a:xfrm>
            <a:off x="2238647" y="268248"/>
            <a:ext cx="6649803" cy="67589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cs-CZ" sz="4000" b="1" dirty="0">
                <a:solidFill>
                  <a:srgbClr val="0165C2"/>
                </a:solidFill>
                <a:cs typeface="Arial" pitchFamily="34" charset="0"/>
              </a:rPr>
              <a:t>Princip degradace</a:t>
            </a:r>
            <a:endParaRPr lang="en-US" sz="4000" dirty="0">
              <a:solidFill>
                <a:srgbClr val="0067C4"/>
              </a:solidFill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3784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91"/>
    </mc:Choice>
    <mc:Fallback xmlns="">
      <p:transition spd="slow" advTm="4891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" y="1313238"/>
            <a:ext cx="8888854" cy="5012663"/>
          </a:xfrm>
        </p:spPr>
        <p:txBody>
          <a:bodyPr>
            <a:normAutofit/>
          </a:bodyPr>
          <a:lstStyle/>
          <a:p>
            <a:pPr marL="182563" lvl="0" defTabSz="914400" eaLnBrk="0" fontAlgn="base" hangingPunct="0">
              <a:lnSpc>
                <a:spcPct val="100000"/>
              </a:lnSpc>
              <a:spcBef>
                <a:spcPts val="2400"/>
              </a:spcBef>
              <a:spcAft>
                <a:spcPct val="0"/>
              </a:spcAft>
            </a:pPr>
            <a:r>
              <a:rPr lang="cs-CZ" altLang="cs-CZ" b="0" kern="0" dirty="0">
                <a:latin typeface="+mn-lt"/>
                <a:cs typeface="Arial"/>
              </a:rPr>
              <a:t>Druhy degradace - fyzikální</a:t>
            </a:r>
          </a:p>
          <a:p>
            <a:pPr marL="525463" lvl="0" indent="-342900" defTabSz="914400" eaLnBrk="0" fontAlgn="base" hangingPunct="0">
              <a:lnSpc>
                <a:spcPct val="100000"/>
              </a:lnSpc>
              <a:spcBef>
                <a:spcPts val="24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cs-CZ" altLang="cs-CZ" b="0" kern="0" dirty="0">
                <a:latin typeface="+mn-lt"/>
                <a:cs typeface="Arial"/>
              </a:rPr>
              <a:t>Působení sil na materiál</a:t>
            </a:r>
          </a:p>
          <a:p>
            <a:pPr marL="525463" lvl="0" indent="-342900" defTabSz="914400" eaLnBrk="0" fontAlgn="base" hangingPunct="0">
              <a:lnSpc>
                <a:spcPct val="100000"/>
              </a:lnSpc>
              <a:spcBef>
                <a:spcPts val="24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cs-CZ" altLang="cs-CZ" b="0" kern="0" dirty="0">
                <a:latin typeface="+mn-lt"/>
                <a:cs typeface="Arial"/>
              </a:rPr>
              <a:t>Různý původ: mechanické namáhání, teplotní rozpínání a objemové změny, krystalizace, fázová přeměna</a:t>
            </a:r>
          </a:p>
          <a:p>
            <a:pPr marL="525463" lvl="0" indent="-342900" defTabSz="914400" eaLnBrk="0" fontAlgn="base" hangingPunct="0">
              <a:lnSpc>
                <a:spcPct val="100000"/>
              </a:lnSpc>
              <a:spcBef>
                <a:spcPts val="24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cs-CZ" altLang="cs-CZ" b="0" kern="0" dirty="0">
                <a:latin typeface="+mn-lt"/>
                <a:cs typeface="Arial"/>
              </a:rPr>
              <a:t>Nedochází ke změně chemického složení</a:t>
            </a:r>
          </a:p>
          <a:p>
            <a:pPr marL="525463" lvl="0" indent="-342900" defTabSz="914400" eaLnBrk="0" fontAlgn="base" hangingPunct="0">
              <a:lnSpc>
                <a:spcPct val="100000"/>
              </a:lnSpc>
              <a:spcBef>
                <a:spcPts val="24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cs-CZ" altLang="cs-CZ" b="0" kern="0" dirty="0">
              <a:latin typeface="+mn-lt"/>
              <a:cs typeface="Arial"/>
            </a:endParaRPr>
          </a:p>
          <a:p>
            <a:pPr marL="182563" lvl="0" defTabSz="914400" eaLnBrk="0" fontAlgn="base" hangingPunct="0">
              <a:lnSpc>
                <a:spcPct val="100000"/>
              </a:lnSpc>
              <a:spcBef>
                <a:spcPts val="2400"/>
              </a:spcBef>
              <a:spcAft>
                <a:spcPct val="0"/>
              </a:spcAft>
            </a:pPr>
            <a:endParaRPr lang="cs-CZ" altLang="cs-CZ" b="0" kern="0" dirty="0">
              <a:latin typeface="+mn-lt"/>
              <a:cs typeface="Arial"/>
            </a:endParaRPr>
          </a:p>
          <a:p>
            <a:pPr marL="525463" lvl="0" indent="-342900" defTabSz="914400" eaLnBrk="0" fontAlgn="base" hangingPunct="0">
              <a:lnSpc>
                <a:spcPct val="100000"/>
              </a:lnSpc>
              <a:spcBef>
                <a:spcPts val="240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endParaRPr lang="cs-CZ" altLang="cs-CZ" b="0" kern="0" dirty="0">
              <a:latin typeface="+mn-lt"/>
              <a:cs typeface="Arial"/>
            </a:endParaRPr>
          </a:p>
          <a:p>
            <a:pPr marL="525463" lvl="0" indent="-342900" defTabSz="914400" eaLnBrk="0" fontAlgn="base" hangingPunct="0">
              <a:lnSpc>
                <a:spcPct val="100000"/>
              </a:lnSpc>
              <a:spcBef>
                <a:spcPts val="240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endParaRPr lang="cs-CZ" altLang="cs-CZ" b="0" kern="0" dirty="0">
              <a:latin typeface="+mn-lt"/>
              <a:cs typeface="Arial"/>
            </a:endParaRPr>
          </a:p>
        </p:txBody>
      </p:sp>
      <p:cxnSp>
        <p:nvCxnSpPr>
          <p:cNvPr id="4" name="Přímá spojnice 3"/>
          <p:cNvCxnSpPr/>
          <p:nvPr/>
        </p:nvCxnSpPr>
        <p:spPr>
          <a:xfrm>
            <a:off x="2029326" y="1124749"/>
            <a:ext cx="6771325" cy="0"/>
          </a:xfrm>
          <a:prstGeom prst="line">
            <a:avLst/>
          </a:prstGeom>
          <a:noFill/>
          <a:ln w="19050" cap="flat" cmpd="sng" algn="ctr">
            <a:solidFill>
              <a:srgbClr val="0065BD"/>
            </a:solidFill>
            <a:prstDash val="solid"/>
            <a:miter lim="800000"/>
          </a:ln>
          <a:effectLst/>
        </p:spPr>
      </p:cxnSp>
      <p:cxnSp>
        <p:nvCxnSpPr>
          <p:cNvPr id="7" name="Přímá spojnice 6"/>
          <p:cNvCxnSpPr/>
          <p:nvPr/>
        </p:nvCxnSpPr>
        <p:spPr>
          <a:xfrm>
            <a:off x="376989" y="6379643"/>
            <a:ext cx="8431683" cy="0"/>
          </a:xfrm>
          <a:prstGeom prst="line">
            <a:avLst/>
          </a:prstGeom>
          <a:noFill/>
          <a:ln w="12700" cap="flat" cmpd="sng" algn="ctr">
            <a:solidFill>
              <a:srgbClr val="0065BD"/>
            </a:solidFill>
            <a:prstDash val="solid"/>
            <a:miter lim="800000"/>
          </a:ln>
          <a:effectLst/>
        </p:spPr>
      </p:cxnSp>
      <p:sp>
        <p:nvSpPr>
          <p:cNvPr id="11" name="Obdélník 10"/>
          <p:cNvSpPr/>
          <p:nvPr/>
        </p:nvSpPr>
        <p:spPr>
          <a:xfrm>
            <a:off x="8391076" y="6389966"/>
            <a:ext cx="409575" cy="409575"/>
          </a:xfrm>
          <a:prstGeom prst="rect">
            <a:avLst/>
          </a:prstGeom>
          <a:solidFill>
            <a:srgbClr val="0065C0"/>
          </a:solidFill>
          <a:ln w="12700" cap="flat" cmpd="sng" algn="ctr">
            <a:solidFill>
              <a:srgbClr val="0065BD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8399096" y="6432843"/>
            <a:ext cx="4095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cs-CZ" sz="1400" dirty="0">
                <a:solidFill>
                  <a:prstClr val="white"/>
                </a:solidFill>
                <a:latin typeface="Calibri" panose="020F0502020204030204"/>
              </a:rPr>
              <a:t>5</a:t>
            </a:r>
          </a:p>
        </p:txBody>
      </p:sp>
      <p:sp>
        <p:nvSpPr>
          <p:cNvPr id="13" name="Podnadpis 2"/>
          <p:cNvSpPr txBox="1">
            <a:spLocks/>
          </p:cNvSpPr>
          <p:nvPr/>
        </p:nvSpPr>
        <p:spPr>
          <a:xfrm>
            <a:off x="2238647" y="268248"/>
            <a:ext cx="6649803" cy="67589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cs-CZ" sz="4000" b="1" dirty="0">
                <a:solidFill>
                  <a:srgbClr val="0165C2"/>
                </a:solidFill>
                <a:cs typeface="Arial" pitchFamily="34" charset="0"/>
              </a:rPr>
              <a:t>Princip degradace</a:t>
            </a:r>
            <a:endParaRPr lang="en-US" sz="4000" dirty="0">
              <a:solidFill>
                <a:srgbClr val="0067C4"/>
              </a:solidFill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9296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91"/>
    </mc:Choice>
    <mc:Fallback xmlns="">
      <p:transition spd="slow" advTm="4891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" y="1313238"/>
            <a:ext cx="8888854" cy="5012663"/>
          </a:xfrm>
        </p:spPr>
        <p:txBody>
          <a:bodyPr>
            <a:normAutofit/>
          </a:bodyPr>
          <a:lstStyle/>
          <a:p>
            <a:pPr marL="182563" lvl="0" defTabSz="914400" eaLnBrk="0" fontAlgn="base" hangingPunct="0">
              <a:lnSpc>
                <a:spcPct val="100000"/>
              </a:lnSpc>
              <a:spcBef>
                <a:spcPts val="2400"/>
              </a:spcBef>
              <a:spcAft>
                <a:spcPct val="0"/>
              </a:spcAft>
            </a:pPr>
            <a:r>
              <a:rPr lang="cs-CZ" altLang="cs-CZ" b="0" kern="0" dirty="0">
                <a:latin typeface="+mn-lt"/>
                <a:cs typeface="Arial"/>
              </a:rPr>
              <a:t>Druhy degradace - chemická</a:t>
            </a:r>
          </a:p>
          <a:p>
            <a:pPr marL="525463" lvl="0" indent="-342900" defTabSz="914400" eaLnBrk="0" fontAlgn="base" hangingPunct="0">
              <a:lnSpc>
                <a:spcPct val="100000"/>
              </a:lnSpc>
              <a:spcBef>
                <a:spcPts val="24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cs-CZ" altLang="cs-CZ" b="0" kern="0" dirty="0">
                <a:latin typeface="+mn-lt"/>
                <a:cs typeface="Arial"/>
              </a:rPr>
              <a:t>Mění se chemické složení</a:t>
            </a:r>
          </a:p>
          <a:p>
            <a:pPr marL="525463" lvl="0" indent="-342900" defTabSz="914400" eaLnBrk="0" fontAlgn="base" hangingPunct="0">
              <a:lnSpc>
                <a:spcPct val="100000"/>
              </a:lnSpc>
              <a:spcBef>
                <a:spcPts val="24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cs-CZ" altLang="cs-CZ" b="0" kern="0" dirty="0">
                <a:latin typeface="+mn-lt"/>
                <a:cs typeface="Arial"/>
              </a:rPr>
              <a:t>Působení agresivního prostředí (alkalické, kyselé)</a:t>
            </a:r>
          </a:p>
          <a:p>
            <a:pPr marL="525463" lvl="0" indent="-342900" defTabSz="914400" eaLnBrk="0" fontAlgn="base" hangingPunct="0">
              <a:lnSpc>
                <a:spcPct val="100000"/>
              </a:lnSpc>
              <a:spcBef>
                <a:spcPts val="24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cs-CZ" altLang="cs-CZ" b="0" kern="0" dirty="0">
                <a:latin typeface="+mn-lt"/>
                <a:cs typeface="Arial"/>
              </a:rPr>
              <a:t>Rozpouštění, </a:t>
            </a:r>
            <a:r>
              <a:rPr lang="cs-CZ" altLang="cs-CZ" b="0" kern="0" dirty="0" err="1">
                <a:latin typeface="+mn-lt"/>
                <a:cs typeface="Arial"/>
              </a:rPr>
              <a:t>karbonatace</a:t>
            </a:r>
            <a:r>
              <a:rPr lang="cs-CZ" altLang="cs-CZ" b="0" kern="0" dirty="0">
                <a:latin typeface="+mn-lt"/>
                <a:cs typeface="Arial"/>
              </a:rPr>
              <a:t>, síranová koroze</a:t>
            </a:r>
          </a:p>
          <a:p>
            <a:pPr marL="182563" lvl="0" defTabSz="914400" eaLnBrk="0" fontAlgn="base" hangingPunct="0">
              <a:lnSpc>
                <a:spcPct val="100000"/>
              </a:lnSpc>
              <a:spcBef>
                <a:spcPts val="2400"/>
              </a:spcBef>
              <a:spcAft>
                <a:spcPct val="0"/>
              </a:spcAft>
            </a:pPr>
            <a:endParaRPr lang="cs-CZ" altLang="cs-CZ" b="0" kern="0" dirty="0">
              <a:latin typeface="+mn-lt"/>
              <a:cs typeface="Arial"/>
            </a:endParaRPr>
          </a:p>
          <a:p>
            <a:pPr marL="525463" lvl="0" indent="-342900" defTabSz="914400" eaLnBrk="0" fontAlgn="base" hangingPunct="0">
              <a:lnSpc>
                <a:spcPct val="100000"/>
              </a:lnSpc>
              <a:spcBef>
                <a:spcPts val="240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endParaRPr lang="cs-CZ" altLang="cs-CZ" b="0" kern="0" dirty="0">
              <a:latin typeface="+mn-lt"/>
              <a:cs typeface="Arial"/>
            </a:endParaRPr>
          </a:p>
          <a:p>
            <a:pPr marL="525463" lvl="0" indent="-342900" defTabSz="914400" eaLnBrk="0" fontAlgn="base" hangingPunct="0">
              <a:lnSpc>
                <a:spcPct val="100000"/>
              </a:lnSpc>
              <a:spcBef>
                <a:spcPts val="240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endParaRPr lang="cs-CZ" altLang="cs-CZ" b="0" kern="0" dirty="0">
              <a:latin typeface="+mn-lt"/>
              <a:cs typeface="Arial"/>
            </a:endParaRPr>
          </a:p>
        </p:txBody>
      </p:sp>
      <p:cxnSp>
        <p:nvCxnSpPr>
          <p:cNvPr id="4" name="Přímá spojnice 3"/>
          <p:cNvCxnSpPr/>
          <p:nvPr/>
        </p:nvCxnSpPr>
        <p:spPr>
          <a:xfrm>
            <a:off x="2029326" y="1124749"/>
            <a:ext cx="6771325" cy="0"/>
          </a:xfrm>
          <a:prstGeom prst="line">
            <a:avLst/>
          </a:prstGeom>
          <a:noFill/>
          <a:ln w="19050" cap="flat" cmpd="sng" algn="ctr">
            <a:solidFill>
              <a:srgbClr val="0065BD"/>
            </a:solidFill>
            <a:prstDash val="solid"/>
            <a:miter lim="800000"/>
          </a:ln>
          <a:effectLst/>
        </p:spPr>
      </p:cxnSp>
      <p:cxnSp>
        <p:nvCxnSpPr>
          <p:cNvPr id="7" name="Přímá spojnice 6"/>
          <p:cNvCxnSpPr/>
          <p:nvPr/>
        </p:nvCxnSpPr>
        <p:spPr>
          <a:xfrm>
            <a:off x="376989" y="6379643"/>
            <a:ext cx="8431683" cy="0"/>
          </a:xfrm>
          <a:prstGeom prst="line">
            <a:avLst/>
          </a:prstGeom>
          <a:noFill/>
          <a:ln w="12700" cap="flat" cmpd="sng" algn="ctr">
            <a:solidFill>
              <a:srgbClr val="0065BD"/>
            </a:solidFill>
            <a:prstDash val="solid"/>
            <a:miter lim="800000"/>
          </a:ln>
          <a:effectLst/>
        </p:spPr>
      </p:cxnSp>
      <p:sp>
        <p:nvSpPr>
          <p:cNvPr id="11" name="Obdélník 10"/>
          <p:cNvSpPr/>
          <p:nvPr/>
        </p:nvSpPr>
        <p:spPr>
          <a:xfrm>
            <a:off x="8391076" y="6389966"/>
            <a:ext cx="409575" cy="409575"/>
          </a:xfrm>
          <a:prstGeom prst="rect">
            <a:avLst/>
          </a:prstGeom>
          <a:solidFill>
            <a:srgbClr val="0065C0"/>
          </a:solidFill>
          <a:ln w="12700" cap="flat" cmpd="sng" algn="ctr">
            <a:solidFill>
              <a:srgbClr val="0065BD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8399096" y="6432843"/>
            <a:ext cx="4095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cs-CZ" sz="1400" dirty="0">
                <a:solidFill>
                  <a:prstClr val="white"/>
                </a:solidFill>
                <a:latin typeface="Calibri" panose="020F0502020204030204"/>
              </a:rPr>
              <a:t>5</a:t>
            </a:r>
          </a:p>
        </p:txBody>
      </p:sp>
      <p:sp>
        <p:nvSpPr>
          <p:cNvPr id="13" name="Podnadpis 2"/>
          <p:cNvSpPr txBox="1">
            <a:spLocks/>
          </p:cNvSpPr>
          <p:nvPr/>
        </p:nvSpPr>
        <p:spPr>
          <a:xfrm>
            <a:off x="2238647" y="268248"/>
            <a:ext cx="6649803" cy="67589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cs-CZ" sz="4000" b="1" dirty="0">
                <a:solidFill>
                  <a:srgbClr val="0165C2"/>
                </a:solidFill>
                <a:cs typeface="Arial" pitchFamily="34" charset="0"/>
              </a:rPr>
              <a:t>Princip degradace</a:t>
            </a:r>
            <a:endParaRPr lang="en-US" sz="4000" dirty="0">
              <a:solidFill>
                <a:srgbClr val="0067C4"/>
              </a:solidFill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46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91"/>
    </mc:Choice>
    <mc:Fallback xmlns="">
      <p:transition spd="slow" advTm="4891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" y="1313238"/>
            <a:ext cx="8888854" cy="5012663"/>
          </a:xfrm>
        </p:spPr>
        <p:txBody>
          <a:bodyPr>
            <a:normAutofit/>
          </a:bodyPr>
          <a:lstStyle/>
          <a:p>
            <a:pPr marL="182563" lvl="0" defTabSz="914400" eaLnBrk="0" fontAlgn="base" hangingPunct="0">
              <a:lnSpc>
                <a:spcPct val="100000"/>
              </a:lnSpc>
              <a:spcBef>
                <a:spcPts val="2400"/>
              </a:spcBef>
              <a:spcAft>
                <a:spcPct val="0"/>
              </a:spcAft>
            </a:pPr>
            <a:r>
              <a:rPr lang="cs-CZ" altLang="cs-CZ" b="0" kern="0" dirty="0">
                <a:latin typeface="+mn-lt"/>
                <a:cs typeface="Arial"/>
              </a:rPr>
              <a:t>Druhy degradace - biologická</a:t>
            </a:r>
          </a:p>
          <a:p>
            <a:pPr marL="525463" lvl="0" indent="-342900" defTabSz="914400" eaLnBrk="0" fontAlgn="base" hangingPunct="0">
              <a:lnSpc>
                <a:spcPct val="100000"/>
              </a:lnSpc>
              <a:spcBef>
                <a:spcPts val="24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cs-CZ" altLang="cs-CZ" b="0" kern="0" dirty="0">
                <a:latin typeface="+mn-lt"/>
                <a:cs typeface="Arial"/>
              </a:rPr>
              <a:t>Působení živých organismů</a:t>
            </a:r>
          </a:p>
          <a:p>
            <a:pPr marL="525463" lvl="0" indent="-342900" defTabSz="914400" eaLnBrk="0" fontAlgn="base" hangingPunct="0">
              <a:lnSpc>
                <a:spcPct val="100000"/>
              </a:lnSpc>
              <a:spcBef>
                <a:spcPts val="24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cs-CZ" altLang="cs-CZ" b="0" kern="0" dirty="0">
                <a:latin typeface="+mn-lt"/>
                <a:cs typeface="Arial"/>
              </a:rPr>
              <a:t>Tvorba biofilmů (estetická funkce, ovlivnění tepelně-vlhkostního chování)</a:t>
            </a:r>
          </a:p>
          <a:p>
            <a:pPr marL="525463" lvl="0" indent="-342900" defTabSz="914400" eaLnBrk="0" fontAlgn="base" hangingPunct="0">
              <a:lnSpc>
                <a:spcPct val="100000"/>
              </a:lnSpc>
              <a:spcBef>
                <a:spcPts val="24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cs-CZ" altLang="cs-CZ" b="0" kern="0" dirty="0">
                <a:latin typeface="+mn-lt"/>
                <a:cs typeface="Arial"/>
              </a:rPr>
              <a:t>Působení bakterií a vyšších rostlin (vypouštění enzymů, mechanické rozrušování apod.) </a:t>
            </a:r>
          </a:p>
          <a:p>
            <a:pPr marL="182563" lvl="0" defTabSz="914400" eaLnBrk="0" fontAlgn="base" hangingPunct="0">
              <a:lnSpc>
                <a:spcPct val="100000"/>
              </a:lnSpc>
              <a:spcBef>
                <a:spcPts val="2400"/>
              </a:spcBef>
              <a:spcAft>
                <a:spcPct val="0"/>
              </a:spcAft>
            </a:pPr>
            <a:r>
              <a:rPr lang="cs-CZ" altLang="cs-CZ" b="0" kern="0" dirty="0">
                <a:latin typeface="+mn-lt"/>
                <a:cs typeface="Arial"/>
              </a:rPr>
              <a:t>– lišejníky, mechy, houby (dřevomorka), dřevokazní živočichové (termit, červotoč)</a:t>
            </a:r>
          </a:p>
          <a:p>
            <a:pPr marL="182563" lvl="0" defTabSz="914400" eaLnBrk="0" fontAlgn="base" hangingPunct="0">
              <a:lnSpc>
                <a:spcPct val="100000"/>
              </a:lnSpc>
              <a:spcBef>
                <a:spcPts val="2400"/>
              </a:spcBef>
              <a:spcAft>
                <a:spcPct val="0"/>
              </a:spcAft>
            </a:pPr>
            <a:endParaRPr lang="cs-CZ" altLang="cs-CZ" b="0" kern="0" dirty="0">
              <a:latin typeface="+mn-lt"/>
              <a:cs typeface="Arial"/>
            </a:endParaRPr>
          </a:p>
          <a:p>
            <a:pPr marL="525463" lvl="0" indent="-342900" defTabSz="914400" eaLnBrk="0" fontAlgn="base" hangingPunct="0">
              <a:lnSpc>
                <a:spcPct val="100000"/>
              </a:lnSpc>
              <a:spcBef>
                <a:spcPts val="240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endParaRPr lang="cs-CZ" altLang="cs-CZ" b="0" kern="0" dirty="0">
              <a:latin typeface="+mn-lt"/>
              <a:cs typeface="Arial"/>
            </a:endParaRPr>
          </a:p>
          <a:p>
            <a:pPr marL="525463" lvl="0" indent="-342900" defTabSz="914400" eaLnBrk="0" fontAlgn="base" hangingPunct="0">
              <a:lnSpc>
                <a:spcPct val="100000"/>
              </a:lnSpc>
              <a:spcBef>
                <a:spcPts val="240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endParaRPr lang="cs-CZ" altLang="cs-CZ" b="0" kern="0" dirty="0">
              <a:latin typeface="+mn-lt"/>
              <a:cs typeface="Arial"/>
            </a:endParaRPr>
          </a:p>
        </p:txBody>
      </p:sp>
      <p:cxnSp>
        <p:nvCxnSpPr>
          <p:cNvPr id="4" name="Přímá spojnice 3"/>
          <p:cNvCxnSpPr/>
          <p:nvPr/>
        </p:nvCxnSpPr>
        <p:spPr>
          <a:xfrm>
            <a:off x="2029326" y="1124749"/>
            <a:ext cx="6771325" cy="0"/>
          </a:xfrm>
          <a:prstGeom prst="line">
            <a:avLst/>
          </a:prstGeom>
          <a:noFill/>
          <a:ln w="19050" cap="flat" cmpd="sng" algn="ctr">
            <a:solidFill>
              <a:srgbClr val="0065BD"/>
            </a:solidFill>
            <a:prstDash val="solid"/>
            <a:miter lim="800000"/>
          </a:ln>
          <a:effectLst/>
        </p:spPr>
      </p:cxnSp>
      <p:cxnSp>
        <p:nvCxnSpPr>
          <p:cNvPr id="7" name="Přímá spojnice 6"/>
          <p:cNvCxnSpPr/>
          <p:nvPr/>
        </p:nvCxnSpPr>
        <p:spPr>
          <a:xfrm>
            <a:off x="376989" y="6379643"/>
            <a:ext cx="8431683" cy="0"/>
          </a:xfrm>
          <a:prstGeom prst="line">
            <a:avLst/>
          </a:prstGeom>
          <a:noFill/>
          <a:ln w="12700" cap="flat" cmpd="sng" algn="ctr">
            <a:solidFill>
              <a:srgbClr val="0065BD"/>
            </a:solidFill>
            <a:prstDash val="solid"/>
            <a:miter lim="800000"/>
          </a:ln>
          <a:effectLst/>
        </p:spPr>
      </p:cxnSp>
      <p:sp>
        <p:nvSpPr>
          <p:cNvPr id="11" name="Obdélník 10"/>
          <p:cNvSpPr/>
          <p:nvPr/>
        </p:nvSpPr>
        <p:spPr>
          <a:xfrm>
            <a:off x="8391076" y="6389966"/>
            <a:ext cx="409575" cy="409575"/>
          </a:xfrm>
          <a:prstGeom prst="rect">
            <a:avLst/>
          </a:prstGeom>
          <a:solidFill>
            <a:srgbClr val="0065C0"/>
          </a:solidFill>
          <a:ln w="12700" cap="flat" cmpd="sng" algn="ctr">
            <a:solidFill>
              <a:srgbClr val="0065BD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8399096" y="6432843"/>
            <a:ext cx="4095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cs-CZ" sz="1400" dirty="0">
                <a:solidFill>
                  <a:prstClr val="white"/>
                </a:solidFill>
                <a:latin typeface="Calibri" panose="020F0502020204030204"/>
              </a:rPr>
              <a:t>5</a:t>
            </a:r>
          </a:p>
        </p:txBody>
      </p:sp>
      <p:sp>
        <p:nvSpPr>
          <p:cNvPr id="13" name="Podnadpis 2"/>
          <p:cNvSpPr txBox="1">
            <a:spLocks/>
          </p:cNvSpPr>
          <p:nvPr/>
        </p:nvSpPr>
        <p:spPr>
          <a:xfrm>
            <a:off x="2238647" y="268248"/>
            <a:ext cx="6649803" cy="67589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cs-CZ" sz="4000" b="1" dirty="0">
                <a:solidFill>
                  <a:srgbClr val="0165C2"/>
                </a:solidFill>
                <a:cs typeface="Arial" pitchFamily="34" charset="0"/>
              </a:rPr>
              <a:t>Princip degradace</a:t>
            </a:r>
            <a:endParaRPr lang="en-US" sz="4000" dirty="0">
              <a:solidFill>
                <a:srgbClr val="0067C4"/>
              </a:solidFill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6908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91"/>
    </mc:Choice>
    <mc:Fallback xmlns="">
      <p:transition spd="slow" advTm="4891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" y="1313238"/>
            <a:ext cx="8888854" cy="5012663"/>
          </a:xfrm>
        </p:spPr>
        <p:txBody>
          <a:bodyPr>
            <a:normAutofit/>
          </a:bodyPr>
          <a:lstStyle/>
          <a:p>
            <a:pPr marL="182563" lvl="0" defTabSz="914400" eaLnBrk="0" fontAlgn="base" hangingPunct="0">
              <a:lnSpc>
                <a:spcPct val="100000"/>
              </a:lnSpc>
              <a:spcBef>
                <a:spcPts val="2400"/>
              </a:spcBef>
              <a:spcAft>
                <a:spcPct val="0"/>
              </a:spcAft>
            </a:pPr>
            <a:r>
              <a:rPr lang="cs-CZ" altLang="cs-CZ" b="0" kern="0" dirty="0">
                <a:latin typeface="+mn-lt"/>
                <a:cs typeface="Arial"/>
              </a:rPr>
              <a:t>Druhy degradace - biologická</a:t>
            </a:r>
          </a:p>
          <a:p>
            <a:pPr marL="525463" lvl="0" indent="-342900" defTabSz="914400" eaLnBrk="0" fontAlgn="base" hangingPunct="0">
              <a:lnSpc>
                <a:spcPct val="100000"/>
              </a:lnSpc>
              <a:spcBef>
                <a:spcPts val="24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cs-CZ" altLang="cs-CZ" b="0" kern="0" dirty="0">
                <a:latin typeface="+mn-lt"/>
                <a:cs typeface="Arial"/>
              </a:rPr>
              <a:t>Působení živých organismů</a:t>
            </a:r>
          </a:p>
          <a:p>
            <a:pPr marL="525463" lvl="0" indent="-342900" defTabSz="914400" eaLnBrk="0" fontAlgn="base" hangingPunct="0">
              <a:lnSpc>
                <a:spcPct val="100000"/>
              </a:lnSpc>
              <a:spcBef>
                <a:spcPts val="24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cs-CZ" altLang="cs-CZ" b="0" kern="0" dirty="0">
                <a:latin typeface="+mn-lt"/>
                <a:cs typeface="Arial"/>
              </a:rPr>
              <a:t>Tvorba biofilmů (estetická funkce, ovlivnění tepelně-vlhkostního chování)</a:t>
            </a:r>
          </a:p>
          <a:p>
            <a:pPr marL="525463" lvl="0" indent="-342900" defTabSz="914400" eaLnBrk="0" fontAlgn="base" hangingPunct="0">
              <a:lnSpc>
                <a:spcPct val="100000"/>
              </a:lnSpc>
              <a:spcBef>
                <a:spcPts val="24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cs-CZ" altLang="cs-CZ" b="0" kern="0" dirty="0">
                <a:latin typeface="+mn-lt"/>
                <a:cs typeface="Arial"/>
              </a:rPr>
              <a:t>Působení bakterií a vyšších rostlin (vypouštění enzymů, mechanické rozrušování apod.) </a:t>
            </a:r>
          </a:p>
          <a:p>
            <a:pPr marL="182563" lvl="0" defTabSz="914400" eaLnBrk="0" fontAlgn="base" hangingPunct="0">
              <a:lnSpc>
                <a:spcPct val="100000"/>
              </a:lnSpc>
              <a:spcBef>
                <a:spcPts val="2400"/>
              </a:spcBef>
              <a:spcAft>
                <a:spcPct val="0"/>
              </a:spcAft>
            </a:pPr>
            <a:r>
              <a:rPr lang="cs-CZ" altLang="cs-CZ" b="0" kern="0" dirty="0">
                <a:latin typeface="+mn-lt"/>
                <a:cs typeface="Arial"/>
              </a:rPr>
              <a:t>– lišejníky, mechy, houby (dřevomorka), dřevokazní živočichové (termit, červotoč)</a:t>
            </a:r>
          </a:p>
          <a:p>
            <a:pPr marL="182563" lvl="0" defTabSz="914400" eaLnBrk="0" fontAlgn="base" hangingPunct="0">
              <a:lnSpc>
                <a:spcPct val="100000"/>
              </a:lnSpc>
              <a:spcBef>
                <a:spcPts val="2400"/>
              </a:spcBef>
              <a:spcAft>
                <a:spcPct val="0"/>
              </a:spcAft>
            </a:pPr>
            <a:endParaRPr lang="cs-CZ" altLang="cs-CZ" b="0" kern="0" dirty="0">
              <a:latin typeface="+mn-lt"/>
              <a:cs typeface="Arial"/>
            </a:endParaRPr>
          </a:p>
          <a:p>
            <a:pPr marL="525463" lvl="0" indent="-342900" defTabSz="914400" eaLnBrk="0" fontAlgn="base" hangingPunct="0">
              <a:lnSpc>
                <a:spcPct val="100000"/>
              </a:lnSpc>
              <a:spcBef>
                <a:spcPts val="240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endParaRPr lang="cs-CZ" altLang="cs-CZ" b="0" kern="0" dirty="0">
              <a:latin typeface="+mn-lt"/>
              <a:cs typeface="Arial"/>
            </a:endParaRPr>
          </a:p>
          <a:p>
            <a:pPr marL="525463" lvl="0" indent="-342900" defTabSz="914400" eaLnBrk="0" fontAlgn="base" hangingPunct="0">
              <a:lnSpc>
                <a:spcPct val="100000"/>
              </a:lnSpc>
              <a:spcBef>
                <a:spcPts val="240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endParaRPr lang="cs-CZ" altLang="cs-CZ" b="0" kern="0" dirty="0">
              <a:latin typeface="+mn-lt"/>
              <a:cs typeface="Arial"/>
            </a:endParaRPr>
          </a:p>
        </p:txBody>
      </p:sp>
      <p:cxnSp>
        <p:nvCxnSpPr>
          <p:cNvPr id="4" name="Přímá spojnice 3"/>
          <p:cNvCxnSpPr/>
          <p:nvPr/>
        </p:nvCxnSpPr>
        <p:spPr>
          <a:xfrm>
            <a:off x="2029326" y="1124749"/>
            <a:ext cx="6771325" cy="0"/>
          </a:xfrm>
          <a:prstGeom prst="line">
            <a:avLst/>
          </a:prstGeom>
          <a:noFill/>
          <a:ln w="19050" cap="flat" cmpd="sng" algn="ctr">
            <a:solidFill>
              <a:srgbClr val="0065BD"/>
            </a:solidFill>
            <a:prstDash val="solid"/>
            <a:miter lim="800000"/>
          </a:ln>
          <a:effectLst/>
        </p:spPr>
      </p:cxnSp>
      <p:cxnSp>
        <p:nvCxnSpPr>
          <p:cNvPr id="7" name="Přímá spojnice 6"/>
          <p:cNvCxnSpPr/>
          <p:nvPr/>
        </p:nvCxnSpPr>
        <p:spPr>
          <a:xfrm>
            <a:off x="376989" y="6379643"/>
            <a:ext cx="8431683" cy="0"/>
          </a:xfrm>
          <a:prstGeom prst="line">
            <a:avLst/>
          </a:prstGeom>
          <a:noFill/>
          <a:ln w="12700" cap="flat" cmpd="sng" algn="ctr">
            <a:solidFill>
              <a:srgbClr val="0065BD"/>
            </a:solidFill>
            <a:prstDash val="solid"/>
            <a:miter lim="800000"/>
          </a:ln>
          <a:effectLst/>
        </p:spPr>
      </p:cxnSp>
      <p:sp>
        <p:nvSpPr>
          <p:cNvPr id="11" name="Obdélník 10"/>
          <p:cNvSpPr/>
          <p:nvPr/>
        </p:nvSpPr>
        <p:spPr>
          <a:xfrm>
            <a:off x="8391076" y="6389966"/>
            <a:ext cx="409575" cy="409575"/>
          </a:xfrm>
          <a:prstGeom prst="rect">
            <a:avLst/>
          </a:prstGeom>
          <a:solidFill>
            <a:srgbClr val="0065C0"/>
          </a:solidFill>
          <a:ln w="12700" cap="flat" cmpd="sng" algn="ctr">
            <a:solidFill>
              <a:srgbClr val="0065BD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8399096" y="6432843"/>
            <a:ext cx="4095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cs-CZ" sz="1400" dirty="0">
                <a:solidFill>
                  <a:prstClr val="white"/>
                </a:solidFill>
                <a:latin typeface="Calibri" panose="020F0502020204030204"/>
              </a:rPr>
              <a:t>5</a:t>
            </a:r>
          </a:p>
        </p:txBody>
      </p:sp>
      <p:sp>
        <p:nvSpPr>
          <p:cNvPr id="13" name="Podnadpis 2"/>
          <p:cNvSpPr txBox="1">
            <a:spLocks/>
          </p:cNvSpPr>
          <p:nvPr/>
        </p:nvSpPr>
        <p:spPr>
          <a:xfrm>
            <a:off x="2238647" y="268248"/>
            <a:ext cx="6649803" cy="67589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cs-CZ" sz="4000" b="1" dirty="0">
                <a:solidFill>
                  <a:srgbClr val="0165C2"/>
                </a:solidFill>
                <a:cs typeface="Arial" pitchFamily="34" charset="0"/>
              </a:rPr>
              <a:t>Princip degradace</a:t>
            </a:r>
            <a:endParaRPr lang="en-US" sz="4000" dirty="0">
              <a:solidFill>
                <a:srgbClr val="0067C4"/>
              </a:solidFill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4710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91"/>
    </mc:Choice>
    <mc:Fallback xmlns="">
      <p:transition spd="slow" advTm="4891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" y="1313238"/>
            <a:ext cx="8888854" cy="5012663"/>
          </a:xfrm>
        </p:spPr>
        <p:txBody>
          <a:bodyPr>
            <a:normAutofit/>
          </a:bodyPr>
          <a:lstStyle/>
          <a:p>
            <a:pPr marL="525463" lvl="0" indent="-342900" defTabSz="914400" eaLnBrk="0" fontAlgn="base" hangingPunct="0">
              <a:lnSpc>
                <a:spcPct val="100000"/>
              </a:lnSpc>
              <a:spcBef>
                <a:spcPts val="24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cs-CZ" altLang="cs-CZ" b="0" kern="0" dirty="0">
                <a:latin typeface="+mn-lt"/>
                <a:cs typeface="Arial"/>
              </a:rPr>
              <a:t>Popis degradačního procesu dle vybraného modelu</a:t>
            </a:r>
          </a:p>
          <a:p>
            <a:pPr marL="525463" lvl="0" indent="-342900" defTabSz="914400" eaLnBrk="0" fontAlgn="base" hangingPunct="0">
              <a:lnSpc>
                <a:spcPct val="100000"/>
              </a:lnSpc>
              <a:spcBef>
                <a:spcPts val="24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cs-CZ" altLang="cs-CZ" b="0" kern="0" dirty="0">
                <a:latin typeface="+mn-lt"/>
                <a:cs typeface="Arial"/>
              </a:rPr>
              <a:t>Modely tepelné/vlhkostní/mechanické/chemické/sdružené</a:t>
            </a:r>
          </a:p>
          <a:p>
            <a:pPr marL="525463" lvl="0" indent="-342900" defTabSz="914400" eaLnBrk="0" fontAlgn="base" hangingPunct="0">
              <a:lnSpc>
                <a:spcPct val="100000"/>
              </a:lnSpc>
              <a:spcBef>
                <a:spcPts val="24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cs-CZ" altLang="cs-CZ" b="0" kern="0" dirty="0" err="1">
                <a:latin typeface="+mn-lt"/>
                <a:cs typeface="Arial"/>
              </a:rPr>
              <a:t>Teplo+vlhkost</a:t>
            </a:r>
            <a:r>
              <a:rPr lang="cs-CZ" altLang="cs-CZ" b="0" kern="0" dirty="0">
                <a:latin typeface="+mn-lt"/>
                <a:cs typeface="Arial"/>
              </a:rPr>
              <a:t>, </a:t>
            </a:r>
            <a:r>
              <a:rPr lang="cs-CZ" altLang="cs-CZ" b="0" kern="0" dirty="0" err="1">
                <a:latin typeface="+mn-lt"/>
                <a:cs typeface="Arial"/>
              </a:rPr>
              <a:t>teplo+mechanika</a:t>
            </a:r>
            <a:r>
              <a:rPr lang="cs-CZ" altLang="cs-CZ" b="0" kern="0" dirty="0">
                <a:latin typeface="+mn-lt"/>
                <a:cs typeface="Arial"/>
              </a:rPr>
              <a:t>, </a:t>
            </a:r>
            <a:r>
              <a:rPr lang="cs-CZ" altLang="cs-CZ" b="0" kern="0" dirty="0" err="1">
                <a:latin typeface="+mn-lt"/>
                <a:cs typeface="Arial"/>
              </a:rPr>
              <a:t>chemie+teplo</a:t>
            </a:r>
            <a:r>
              <a:rPr lang="cs-CZ" altLang="cs-CZ" b="0" kern="0" dirty="0">
                <a:latin typeface="+mn-lt"/>
                <a:cs typeface="Arial"/>
              </a:rPr>
              <a:t>,</a:t>
            </a:r>
            <a:br>
              <a:rPr lang="cs-CZ" altLang="cs-CZ" b="0" kern="0" dirty="0">
                <a:latin typeface="+mn-lt"/>
                <a:cs typeface="Arial"/>
              </a:rPr>
            </a:br>
            <a:r>
              <a:rPr lang="cs-CZ" altLang="cs-CZ" b="0" kern="0" dirty="0">
                <a:latin typeface="+mn-lt"/>
                <a:cs typeface="Arial"/>
              </a:rPr>
              <a:t>chemie + mechanika a další </a:t>
            </a:r>
          </a:p>
          <a:p>
            <a:pPr marL="525463" lvl="0" indent="-342900" defTabSz="914400" eaLnBrk="0" fontAlgn="base" hangingPunct="0">
              <a:lnSpc>
                <a:spcPct val="100000"/>
              </a:lnSpc>
              <a:spcBef>
                <a:spcPts val="24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cs-CZ" altLang="cs-CZ" b="0" kern="0" dirty="0">
                <a:latin typeface="+mn-lt"/>
                <a:cs typeface="Arial"/>
              </a:rPr>
              <a:t>Lze modelovat přímo (postup koroze) nebo na základě vyhodnocení sledovaných dat a následné identifikaci degradačních </a:t>
            </a:r>
            <a:r>
              <a:rPr lang="cs-CZ" altLang="cs-CZ" b="0" kern="0" dirty="0" err="1">
                <a:latin typeface="+mn-lt"/>
                <a:cs typeface="Arial"/>
              </a:rPr>
              <a:t>patternů</a:t>
            </a:r>
            <a:endParaRPr lang="cs-CZ" altLang="cs-CZ" b="0" kern="0" dirty="0">
              <a:latin typeface="+mn-lt"/>
              <a:cs typeface="Arial"/>
            </a:endParaRPr>
          </a:p>
          <a:p>
            <a:pPr marL="525463" lvl="0" indent="-342900" defTabSz="914400" eaLnBrk="0" fontAlgn="base" hangingPunct="0">
              <a:lnSpc>
                <a:spcPct val="100000"/>
              </a:lnSpc>
              <a:spcBef>
                <a:spcPts val="24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cs-CZ" altLang="cs-CZ" b="0" kern="0" dirty="0">
                <a:latin typeface="+mn-lt"/>
                <a:cs typeface="Arial"/>
              </a:rPr>
              <a:t>V rámci této přednášky: degradace stanovená na základě popisu sdruženého přenosu tepla a vlhkosti</a:t>
            </a:r>
          </a:p>
          <a:p>
            <a:pPr marL="182563" lvl="0" defTabSz="914400" eaLnBrk="0" fontAlgn="base" hangingPunct="0">
              <a:lnSpc>
                <a:spcPct val="100000"/>
              </a:lnSpc>
              <a:spcBef>
                <a:spcPts val="2400"/>
              </a:spcBef>
              <a:spcAft>
                <a:spcPct val="0"/>
              </a:spcAft>
            </a:pPr>
            <a:endParaRPr lang="cs-CZ" altLang="cs-CZ" b="0" kern="0" dirty="0">
              <a:latin typeface="+mn-lt"/>
              <a:cs typeface="Arial"/>
            </a:endParaRPr>
          </a:p>
          <a:p>
            <a:pPr marL="525463" lvl="0" indent="-342900" defTabSz="914400" eaLnBrk="0" fontAlgn="base" hangingPunct="0">
              <a:lnSpc>
                <a:spcPct val="100000"/>
              </a:lnSpc>
              <a:spcBef>
                <a:spcPts val="240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endParaRPr lang="cs-CZ" altLang="cs-CZ" b="0" kern="0" dirty="0">
              <a:latin typeface="+mn-lt"/>
              <a:cs typeface="Arial"/>
            </a:endParaRPr>
          </a:p>
          <a:p>
            <a:pPr marL="525463" lvl="0" indent="-342900" defTabSz="914400" eaLnBrk="0" fontAlgn="base" hangingPunct="0">
              <a:lnSpc>
                <a:spcPct val="100000"/>
              </a:lnSpc>
              <a:spcBef>
                <a:spcPts val="240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endParaRPr lang="cs-CZ" altLang="cs-CZ" b="0" kern="0" dirty="0">
              <a:latin typeface="+mn-lt"/>
              <a:cs typeface="Arial"/>
            </a:endParaRPr>
          </a:p>
        </p:txBody>
      </p:sp>
      <p:cxnSp>
        <p:nvCxnSpPr>
          <p:cNvPr id="4" name="Přímá spojnice 3"/>
          <p:cNvCxnSpPr/>
          <p:nvPr/>
        </p:nvCxnSpPr>
        <p:spPr>
          <a:xfrm>
            <a:off x="2029326" y="1124749"/>
            <a:ext cx="6771325" cy="0"/>
          </a:xfrm>
          <a:prstGeom prst="line">
            <a:avLst/>
          </a:prstGeom>
          <a:noFill/>
          <a:ln w="19050" cap="flat" cmpd="sng" algn="ctr">
            <a:solidFill>
              <a:srgbClr val="0065BD"/>
            </a:solidFill>
            <a:prstDash val="solid"/>
            <a:miter lim="800000"/>
          </a:ln>
          <a:effectLst/>
        </p:spPr>
      </p:cxnSp>
      <p:cxnSp>
        <p:nvCxnSpPr>
          <p:cNvPr id="7" name="Přímá spojnice 6"/>
          <p:cNvCxnSpPr/>
          <p:nvPr/>
        </p:nvCxnSpPr>
        <p:spPr>
          <a:xfrm>
            <a:off x="376989" y="6379643"/>
            <a:ext cx="8431683" cy="0"/>
          </a:xfrm>
          <a:prstGeom prst="line">
            <a:avLst/>
          </a:prstGeom>
          <a:noFill/>
          <a:ln w="12700" cap="flat" cmpd="sng" algn="ctr">
            <a:solidFill>
              <a:srgbClr val="0065BD"/>
            </a:solidFill>
            <a:prstDash val="solid"/>
            <a:miter lim="800000"/>
          </a:ln>
          <a:effectLst/>
        </p:spPr>
      </p:cxnSp>
      <p:sp>
        <p:nvSpPr>
          <p:cNvPr id="11" name="Obdélník 10"/>
          <p:cNvSpPr/>
          <p:nvPr/>
        </p:nvSpPr>
        <p:spPr>
          <a:xfrm>
            <a:off x="8391076" y="6389966"/>
            <a:ext cx="409575" cy="409575"/>
          </a:xfrm>
          <a:prstGeom prst="rect">
            <a:avLst/>
          </a:prstGeom>
          <a:solidFill>
            <a:srgbClr val="0065C0"/>
          </a:solidFill>
          <a:ln w="12700" cap="flat" cmpd="sng" algn="ctr">
            <a:solidFill>
              <a:srgbClr val="0065BD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8399096" y="6432843"/>
            <a:ext cx="4095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cs-CZ" sz="1400" dirty="0">
                <a:solidFill>
                  <a:prstClr val="white"/>
                </a:solidFill>
                <a:latin typeface="Calibri" panose="020F0502020204030204"/>
              </a:rPr>
              <a:t>5</a:t>
            </a:r>
          </a:p>
        </p:txBody>
      </p:sp>
      <p:sp>
        <p:nvSpPr>
          <p:cNvPr id="13" name="Podnadpis 2"/>
          <p:cNvSpPr txBox="1">
            <a:spLocks/>
          </p:cNvSpPr>
          <p:nvPr/>
        </p:nvSpPr>
        <p:spPr>
          <a:xfrm>
            <a:off x="2238647" y="268248"/>
            <a:ext cx="6649803" cy="67589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cs-CZ" sz="4000" b="1" dirty="0">
                <a:solidFill>
                  <a:srgbClr val="0165C2"/>
                </a:solidFill>
                <a:cs typeface="Arial" pitchFamily="34" charset="0"/>
              </a:rPr>
              <a:t>Princip degradace</a:t>
            </a:r>
            <a:endParaRPr lang="en-US" sz="4000" dirty="0">
              <a:solidFill>
                <a:srgbClr val="0067C4"/>
              </a:solidFill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2167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91"/>
    </mc:Choice>
    <mc:Fallback xmlns="">
      <p:transition spd="slow" advTm="4891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" y="1313238"/>
            <a:ext cx="8888854" cy="5012663"/>
          </a:xfrm>
        </p:spPr>
        <p:txBody>
          <a:bodyPr>
            <a:normAutofit lnSpcReduction="10000"/>
          </a:bodyPr>
          <a:lstStyle/>
          <a:p>
            <a:pPr marL="525463" lvl="0" indent="-342900" defTabSz="914400" eaLnBrk="0" fontAlgn="base" hangingPunct="0">
              <a:lnSpc>
                <a:spcPct val="100000"/>
              </a:lnSpc>
              <a:spcBef>
                <a:spcPts val="24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cs-CZ" altLang="cs-CZ" b="0" kern="0" dirty="0" err="1">
                <a:latin typeface="+mn-lt"/>
                <a:cs typeface="Arial"/>
              </a:rPr>
              <a:t>Pattern</a:t>
            </a:r>
            <a:r>
              <a:rPr lang="cs-CZ" altLang="cs-CZ" b="0" kern="0" dirty="0">
                <a:latin typeface="+mn-lt"/>
                <a:cs typeface="Arial"/>
              </a:rPr>
              <a:t> = vysledovaný (opakující se) souběh podmínek vedoucí k určitému jevu</a:t>
            </a:r>
          </a:p>
          <a:p>
            <a:pPr marL="525463" lvl="0" indent="-342900" defTabSz="914400" eaLnBrk="0" fontAlgn="base" hangingPunct="0">
              <a:lnSpc>
                <a:spcPct val="100000"/>
              </a:lnSpc>
              <a:spcBef>
                <a:spcPts val="24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cs-CZ" altLang="cs-CZ" b="0" kern="0" dirty="0">
                <a:latin typeface="+mn-lt"/>
                <a:cs typeface="Arial"/>
              </a:rPr>
              <a:t>Degradační </a:t>
            </a:r>
            <a:r>
              <a:rPr lang="cs-CZ" altLang="cs-CZ" b="0" kern="0" dirty="0" err="1">
                <a:latin typeface="+mn-lt"/>
                <a:cs typeface="Arial"/>
              </a:rPr>
              <a:t>pattern</a:t>
            </a:r>
            <a:r>
              <a:rPr lang="cs-CZ" altLang="cs-CZ" b="0" kern="0" dirty="0">
                <a:latin typeface="+mn-lt"/>
                <a:cs typeface="Arial"/>
              </a:rPr>
              <a:t> = splnění více podmínek ve stejný moment a na stejném místě pro spuštění degradačního mechanismu</a:t>
            </a:r>
          </a:p>
          <a:p>
            <a:pPr marL="525463" lvl="0" indent="-342900" defTabSz="914400" eaLnBrk="0" fontAlgn="base" hangingPunct="0">
              <a:lnSpc>
                <a:spcPct val="100000"/>
              </a:lnSpc>
              <a:spcBef>
                <a:spcPts val="24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cs-CZ" altLang="cs-CZ" b="0" kern="0" dirty="0">
                <a:latin typeface="+mn-lt"/>
                <a:cs typeface="Arial"/>
              </a:rPr>
              <a:t>Splnění podmínek a zahájení degradačního procesu lze potvrdit a kvantifikovat pomocí experimentálních metod </a:t>
            </a:r>
          </a:p>
          <a:p>
            <a:pPr marL="182563" lvl="0" defTabSz="914400" eaLnBrk="0" fontAlgn="base" hangingPunct="0">
              <a:lnSpc>
                <a:spcPct val="100000"/>
              </a:lnSpc>
              <a:spcBef>
                <a:spcPts val="2400"/>
              </a:spcBef>
              <a:spcAft>
                <a:spcPct val="0"/>
              </a:spcAft>
            </a:pPr>
            <a:r>
              <a:rPr lang="cs-CZ" altLang="cs-CZ" b="0" kern="0" dirty="0">
                <a:latin typeface="+mn-lt"/>
                <a:cs typeface="Arial"/>
              </a:rPr>
              <a:t>	- pokles pevnosti, změna rozměru, úbytek hmotnosti, atd.</a:t>
            </a:r>
          </a:p>
          <a:p>
            <a:pPr marL="525463" lvl="0" indent="-342900" defTabSz="914400" eaLnBrk="0" fontAlgn="base" hangingPunct="0">
              <a:lnSpc>
                <a:spcPct val="100000"/>
              </a:lnSpc>
              <a:spcBef>
                <a:spcPts val="24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cs-CZ" altLang="cs-CZ" b="0" kern="0" dirty="0">
                <a:latin typeface="+mn-lt"/>
                <a:cs typeface="Arial"/>
              </a:rPr>
              <a:t>Predikce podmínek je úkolem výpočetní simulace</a:t>
            </a:r>
          </a:p>
          <a:p>
            <a:pPr marL="182563" lvl="0" defTabSz="914400" eaLnBrk="0" fontAlgn="base" hangingPunct="0">
              <a:lnSpc>
                <a:spcPct val="100000"/>
              </a:lnSpc>
              <a:spcBef>
                <a:spcPts val="2400"/>
              </a:spcBef>
              <a:spcAft>
                <a:spcPct val="0"/>
              </a:spcAft>
            </a:pPr>
            <a:endParaRPr lang="cs-CZ" altLang="cs-CZ" b="0" kern="0" dirty="0">
              <a:latin typeface="+mn-lt"/>
              <a:cs typeface="Arial"/>
            </a:endParaRPr>
          </a:p>
          <a:p>
            <a:pPr marL="182563" lvl="0" defTabSz="914400" eaLnBrk="0" fontAlgn="base" hangingPunct="0">
              <a:lnSpc>
                <a:spcPct val="100000"/>
              </a:lnSpc>
              <a:spcBef>
                <a:spcPts val="2400"/>
              </a:spcBef>
              <a:spcAft>
                <a:spcPct val="0"/>
              </a:spcAft>
            </a:pPr>
            <a:endParaRPr lang="cs-CZ" altLang="cs-CZ" b="0" kern="0" dirty="0">
              <a:latin typeface="+mn-lt"/>
              <a:cs typeface="Arial"/>
            </a:endParaRPr>
          </a:p>
          <a:p>
            <a:pPr marL="525463" lvl="0" indent="-342900" defTabSz="914400" eaLnBrk="0" fontAlgn="base" hangingPunct="0">
              <a:lnSpc>
                <a:spcPct val="100000"/>
              </a:lnSpc>
              <a:spcBef>
                <a:spcPts val="240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endParaRPr lang="cs-CZ" altLang="cs-CZ" b="0" kern="0" dirty="0">
              <a:latin typeface="+mn-lt"/>
              <a:cs typeface="Arial"/>
            </a:endParaRPr>
          </a:p>
          <a:p>
            <a:pPr marL="525463" lvl="0" indent="-342900" defTabSz="914400" eaLnBrk="0" fontAlgn="base" hangingPunct="0">
              <a:lnSpc>
                <a:spcPct val="100000"/>
              </a:lnSpc>
              <a:spcBef>
                <a:spcPts val="240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endParaRPr lang="cs-CZ" altLang="cs-CZ" b="0" kern="0" dirty="0">
              <a:latin typeface="+mn-lt"/>
              <a:cs typeface="Arial"/>
            </a:endParaRPr>
          </a:p>
        </p:txBody>
      </p:sp>
      <p:cxnSp>
        <p:nvCxnSpPr>
          <p:cNvPr id="4" name="Přímá spojnice 3"/>
          <p:cNvCxnSpPr/>
          <p:nvPr/>
        </p:nvCxnSpPr>
        <p:spPr>
          <a:xfrm>
            <a:off x="2029326" y="1124749"/>
            <a:ext cx="6771325" cy="0"/>
          </a:xfrm>
          <a:prstGeom prst="line">
            <a:avLst/>
          </a:prstGeom>
          <a:noFill/>
          <a:ln w="19050" cap="flat" cmpd="sng" algn="ctr">
            <a:solidFill>
              <a:srgbClr val="0065BD"/>
            </a:solidFill>
            <a:prstDash val="solid"/>
            <a:miter lim="800000"/>
          </a:ln>
          <a:effectLst/>
        </p:spPr>
      </p:cxnSp>
      <p:cxnSp>
        <p:nvCxnSpPr>
          <p:cNvPr id="7" name="Přímá spojnice 6"/>
          <p:cNvCxnSpPr/>
          <p:nvPr/>
        </p:nvCxnSpPr>
        <p:spPr>
          <a:xfrm>
            <a:off x="376989" y="6379643"/>
            <a:ext cx="8431683" cy="0"/>
          </a:xfrm>
          <a:prstGeom prst="line">
            <a:avLst/>
          </a:prstGeom>
          <a:noFill/>
          <a:ln w="12700" cap="flat" cmpd="sng" algn="ctr">
            <a:solidFill>
              <a:srgbClr val="0065BD"/>
            </a:solidFill>
            <a:prstDash val="solid"/>
            <a:miter lim="800000"/>
          </a:ln>
          <a:effectLst/>
        </p:spPr>
      </p:cxnSp>
      <p:sp>
        <p:nvSpPr>
          <p:cNvPr id="11" name="Obdélník 10"/>
          <p:cNvSpPr/>
          <p:nvPr/>
        </p:nvSpPr>
        <p:spPr>
          <a:xfrm>
            <a:off x="8391076" y="6389966"/>
            <a:ext cx="409575" cy="409575"/>
          </a:xfrm>
          <a:prstGeom prst="rect">
            <a:avLst/>
          </a:prstGeom>
          <a:solidFill>
            <a:srgbClr val="0065C0"/>
          </a:solidFill>
          <a:ln w="12700" cap="flat" cmpd="sng" algn="ctr">
            <a:solidFill>
              <a:srgbClr val="0065BD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8399096" y="6432843"/>
            <a:ext cx="4095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cs-CZ" sz="1400" dirty="0">
                <a:solidFill>
                  <a:prstClr val="white"/>
                </a:solidFill>
                <a:latin typeface="Calibri" panose="020F0502020204030204"/>
              </a:rPr>
              <a:t>5</a:t>
            </a:r>
          </a:p>
        </p:txBody>
      </p:sp>
      <p:sp>
        <p:nvSpPr>
          <p:cNvPr id="13" name="Podnadpis 2"/>
          <p:cNvSpPr txBox="1">
            <a:spLocks/>
          </p:cNvSpPr>
          <p:nvPr/>
        </p:nvSpPr>
        <p:spPr>
          <a:xfrm>
            <a:off x="2238647" y="268248"/>
            <a:ext cx="6649803" cy="67589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cs-CZ" sz="4000" b="1" dirty="0">
                <a:solidFill>
                  <a:srgbClr val="0165C2"/>
                </a:solidFill>
                <a:cs typeface="Arial" pitchFamily="34" charset="0"/>
              </a:rPr>
              <a:t>Degradační </a:t>
            </a:r>
            <a:r>
              <a:rPr lang="cs-CZ" sz="4000" b="1" dirty="0" err="1">
                <a:solidFill>
                  <a:srgbClr val="0165C2"/>
                </a:solidFill>
                <a:cs typeface="Arial" pitchFamily="34" charset="0"/>
              </a:rPr>
              <a:t>patterny</a:t>
            </a:r>
            <a:endParaRPr lang="en-US" sz="4000" dirty="0">
              <a:solidFill>
                <a:srgbClr val="0067C4"/>
              </a:solidFill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4454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91"/>
    </mc:Choice>
    <mc:Fallback xmlns="">
      <p:transition spd="slow" advTm="4891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" y="1313238"/>
            <a:ext cx="8888854" cy="5012663"/>
          </a:xfrm>
        </p:spPr>
        <p:txBody>
          <a:bodyPr>
            <a:normAutofit/>
          </a:bodyPr>
          <a:lstStyle/>
          <a:p>
            <a:pPr marL="525463" lvl="0" indent="-342900" defTabSz="914400" eaLnBrk="0" fontAlgn="base" hangingPunct="0">
              <a:lnSpc>
                <a:spcPct val="100000"/>
              </a:lnSpc>
              <a:spcBef>
                <a:spcPts val="24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cs-CZ" altLang="cs-CZ" b="0" kern="0" dirty="0">
                <a:latin typeface="+mn-lt"/>
                <a:cs typeface="Arial"/>
              </a:rPr>
              <a:t>Většina degradačních mechanismů se váže na transport vlhkosti</a:t>
            </a:r>
          </a:p>
          <a:p>
            <a:pPr marL="525463" lvl="0" indent="-342900" defTabSz="914400" eaLnBrk="0" fontAlgn="base" hangingPunct="0">
              <a:lnSpc>
                <a:spcPct val="100000"/>
              </a:lnSpc>
              <a:spcBef>
                <a:spcPts val="240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cs-CZ" altLang="cs-CZ" b="0" kern="0" dirty="0">
                <a:latin typeface="+mn-lt"/>
                <a:cs typeface="Arial"/>
              </a:rPr>
              <a:t>Mechanické poškození změnou objemu (led)</a:t>
            </a:r>
          </a:p>
          <a:p>
            <a:pPr marL="525463" lvl="0" indent="-342900" defTabSz="914400" eaLnBrk="0" fontAlgn="base" hangingPunct="0">
              <a:lnSpc>
                <a:spcPct val="100000"/>
              </a:lnSpc>
              <a:spcBef>
                <a:spcPts val="240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cs-CZ" altLang="cs-CZ" b="0" kern="0" dirty="0">
                <a:latin typeface="+mn-lt"/>
                <a:cs typeface="Arial"/>
              </a:rPr>
              <a:t>Rozpouští a vnáší agresivní složky prostředí (soli)</a:t>
            </a:r>
          </a:p>
          <a:p>
            <a:pPr marL="525463" lvl="0" indent="-342900" defTabSz="914400" eaLnBrk="0" fontAlgn="base" hangingPunct="0">
              <a:lnSpc>
                <a:spcPct val="100000"/>
              </a:lnSpc>
              <a:spcBef>
                <a:spcPts val="240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cs-CZ" altLang="cs-CZ" b="0" kern="0" dirty="0">
                <a:latin typeface="+mn-lt"/>
                <a:cs typeface="Arial"/>
              </a:rPr>
              <a:t>Podmínka pro růst organizmů (plísně, biofilmy)</a:t>
            </a:r>
          </a:p>
          <a:p>
            <a:pPr marL="525463" lvl="0" indent="-342900" defTabSz="914400" eaLnBrk="0" fontAlgn="base" hangingPunct="0">
              <a:lnSpc>
                <a:spcPct val="100000"/>
              </a:lnSpc>
              <a:spcBef>
                <a:spcPts val="240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cs-CZ" altLang="cs-CZ" b="0" kern="0" dirty="0">
                <a:latin typeface="+mn-lt"/>
                <a:cs typeface="Arial"/>
              </a:rPr>
              <a:t>Rozpouštění či rehydratace a změna objemu (např. jílové minerály v keramice, sádra) </a:t>
            </a:r>
          </a:p>
          <a:p>
            <a:pPr marL="182563" lvl="0" defTabSz="914400" eaLnBrk="0" fontAlgn="base" hangingPunct="0">
              <a:lnSpc>
                <a:spcPct val="100000"/>
              </a:lnSpc>
              <a:spcBef>
                <a:spcPts val="2400"/>
              </a:spcBef>
              <a:spcAft>
                <a:spcPct val="0"/>
              </a:spcAft>
            </a:pPr>
            <a:endParaRPr lang="cs-CZ" altLang="cs-CZ" b="0" kern="0" dirty="0">
              <a:latin typeface="+mn-lt"/>
              <a:cs typeface="Arial"/>
            </a:endParaRPr>
          </a:p>
          <a:p>
            <a:pPr marL="525463" lvl="0" indent="-342900" defTabSz="914400" eaLnBrk="0" fontAlgn="base" hangingPunct="0">
              <a:lnSpc>
                <a:spcPct val="100000"/>
              </a:lnSpc>
              <a:spcBef>
                <a:spcPts val="240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endParaRPr lang="cs-CZ" altLang="cs-CZ" b="0" kern="0" dirty="0">
              <a:latin typeface="+mn-lt"/>
              <a:cs typeface="Arial"/>
            </a:endParaRPr>
          </a:p>
          <a:p>
            <a:pPr marL="525463" lvl="0" indent="-342900" defTabSz="914400" eaLnBrk="0" fontAlgn="base" hangingPunct="0">
              <a:lnSpc>
                <a:spcPct val="100000"/>
              </a:lnSpc>
              <a:spcBef>
                <a:spcPts val="240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endParaRPr lang="cs-CZ" altLang="cs-CZ" b="0" kern="0" dirty="0">
              <a:latin typeface="+mn-lt"/>
              <a:cs typeface="Arial"/>
            </a:endParaRPr>
          </a:p>
        </p:txBody>
      </p:sp>
      <p:cxnSp>
        <p:nvCxnSpPr>
          <p:cNvPr id="4" name="Přímá spojnice 3"/>
          <p:cNvCxnSpPr/>
          <p:nvPr/>
        </p:nvCxnSpPr>
        <p:spPr>
          <a:xfrm>
            <a:off x="2029326" y="1124749"/>
            <a:ext cx="6771325" cy="0"/>
          </a:xfrm>
          <a:prstGeom prst="line">
            <a:avLst/>
          </a:prstGeom>
          <a:noFill/>
          <a:ln w="19050" cap="flat" cmpd="sng" algn="ctr">
            <a:solidFill>
              <a:srgbClr val="0065BD"/>
            </a:solidFill>
            <a:prstDash val="solid"/>
            <a:miter lim="800000"/>
          </a:ln>
          <a:effectLst/>
        </p:spPr>
      </p:cxnSp>
      <p:cxnSp>
        <p:nvCxnSpPr>
          <p:cNvPr id="7" name="Přímá spojnice 6"/>
          <p:cNvCxnSpPr/>
          <p:nvPr/>
        </p:nvCxnSpPr>
        <p:spPr>
          <a:xfrm>
            <a:off x="376989" y="6379643"/>
            <a:ext cx="8431683" cy="0"/>
          </a:xfrm>
          <a:prstGeom prst="line">
            <a:avLst/>
          </a:prstGeom>
          <a:noFill/>
          <a:ln w="12700" cap="flat" cmpd="sng" algn="ctr">
            <a:solidFill>
              <a:srgbClr val="0065BD"/>
            </a:solidFill>
            <a:prstDash val="solid"/>
            <a:miter lim="800000"/>
          </a:ln>
          <a:effectLst/>
        </p:spPr>
      </p:cxnSp>
      <p:sp>
        <p:nvSpPr>
          <p:cNvPr id="11" name="Obdélník 10"/>
          <p:cNvSpPr/>
          <p:nvPr/>
        </p:nvSpPr>
        <p:spPr>
          <a:xfrm>
            <a:off x="8391076" y="6389966"/>
            <a:ext cx="409575" cy="409575"/>
          </a:xfrm>
          <a:prstGeom prst="rect">
            <a:avLst/>
          </a:prstGeom>
          <a:solidFill>
            <a:srgbClr val="0065C0"/>
          </a:solidFill>
          <a:ln w="12700" cap="flat" cmpd="sng" algn="ctr">
            <a:solidFill>
              <a:srgbClr val="0065BD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8399096" y="6432843"/>
            <a:ext cx="4095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cs-CZ" sz="1400" dirty="0">
                <a:solidFill>
                  <a:prstClr val="white"/>
                </a:solidFill>
                <a:latin typeface="Calibri" panose="020F0502020204030204"/>
              </a:rPr>
              <a:t>5</a:t>
            </a:r>
          </a:p>
        </p:txBody>
      </p:sp>
      <p:sp>
        <p:nvSpPr>
          <p:cNvPr id="13" name="Podnadpis 2"/>
          <p:cNvSpPr txBox="1">
            <a:spLocks/>
          </p:cNvSpPr>
          <p:nvPr/>
        </p:nvSpPr>
        <p:spPr>
          <a:xfrm>
            <a:off x="2238647" y="268248"/>
            <a:ext cx="6649803" cy="67589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cs-CZ" sz="4000" b="1" dirty="0">
                <a:solidFill>
                  <a:srgbClr val="0165C2"/>
                </a:solidFill>
                <a:cs typeface="Arial" pitchFamily="34" charset="0"/>
              </a:rPr>
              <a:t>Degradační </a:t>
            </a:r>
            <a:r>
              <a:rPr lang="cs-CZ" sz="4000" b="1" dirty="0" err="1">
                <a:solidFill>
                  <a:srgbClr val="0165C2"/>
                </a:solidFill>
                <a:cs typeface="Arial" pitchFamily="34" charset="0"/>
              </a:rPr>
              <a:t>patterny</a:t>
            </a:r>
            <a:endParaRPr lang="en-US" sz="4000" dirty="0">
              <a:solidFill>
                <a:srgbClr val="0067C4"/>
              </a:solidFill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3826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91"/>
    </mc:Choice>
    <mc:Fallback xmlns="">
      <p:transition spd="slow" advTm="4891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" y="1313238"/>
            <a:ext cx="8888854" cy="5012663"/>
          </a:xfrm>
        </p:spPr>
        <p:txBody>
          <a:bodyPr>
            <a:normAutofit fontScale="92500" lnSpcReduction="10000"/>
          </a:bodyPr>
          <a:lstStyle/>
          <a:p>
            <a:pPr marL="182563" lvl="0" defTabSz="914400" eaLnBrk="0" fontAlgn="base" hangingPunct="0">
              <a:lnSpc>
                <a:spcPct val="100000"/>
              </a:lnSpc>
              <a:spcBef>
                <a:spcPts val="2400"/>
              </a:spcBef>
              <a:spcAft>
                <a:spcPct val="0"/>
              </a:spcAft>
            </a:pPr>
            <a:r>
              <a:rPr lang="cs-CZ" altLang="cs-CZ" b="0" kern="0" dirty="0">
                <a:latin typeface="+mn-lt"/>
                <a:cs typeface="Arial"/>
              </a:rPr>
              <a:t>Fázová přeměna (led) a nárůst objemu</a:t>
            </a:r>
          </a:p>
          <a:p>
            <a:pPr marL="525463" lvl="0" indent="-342900" defTabSz="914400" eaLnBrk="0" fontAlgn="base" hangingPunct="0">
              <a:lnSpc>
                <a:spcPct val="100000"/>
              </a:lnSpc>
              <a:spcBef>
                <a:spcPts val="24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cs-CZ" altLang="cs-CZ" b="0" kern="0" dirty="0">
                <a:latin typeface="+mn-lt"/>
                <a:cs typeface="Arial"/>
              </a:rPr>
              <a:t>Přítomnost kapalné vlhkosti + působení nízké teploty</a:t>
            </a:r>
          </a:p>
          <a:p>
            <a:pPr marL="525463" lvl="0" indent="-342900" defTabSz="914400" eaLnBrk="0" fontAlgn="base" hangingPunct="0">
              <a:lnSpc>
                <a:spcPct val="100000"/>
              </a:lnSpc>
              <a:spcBef>
                <a:spcPts val="24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cs-CZ" altLang="cs-CZ" b="0" kern="0" dirty="0">
                <a:latin typeface="+mn-lt"/>
                <a:cs typeface="Arial"/>
              </a:rPr>
              <a:t>Dostatečná délka působení (kinetika fázové přeměny)</a:t>
            </a:r>
          </a:p>
          <a:p>
            <a:pPr marL="525463" lvl="0" indent="-342900" defTabSz="914400" eaLnBrk="0" fontAlgn="base" hangingPunct="0">
              <a:lnSpc>
                <a:spcPct val="100000"/>
              </a:lnSpc>
              <a:spcBef>
                <a:spcPts val="24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cs-CZ" altLang="cs-CZ" b="0" kern="0" dirty="0">
                <a:latin typeface="+mn-lt"/>
                <a:cs typeface="Arial"/>
              </a:rPr>
              <a:t>Bod tání závisí na velikosti pórů (i -40 °C)</a:t>
            </a:r>
          </a:p>
          <a:p>
            <a:pPr marL="525463" lvl="0" indent="-342900" defTabSz="914400" eaLnBrk="0" fontAlgn="base" hangingPunct="0">
              <a:lnSpc>
                <a:spcPct val="100000"/>
              </a:lnSpc>
              <a:spcBef>
                <a:spcPts val="24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cs-CZ" altLang="cs-CZ" b="0" kern="0" dirty="0">
                <a:latin typeface="+mn-lt"/>
                <a:cs typeface="Arial"/>
              </a:rPr>
              <a:t>Exotermický děj -&gt; uvolnění tepla (fázový posun)</a:t>
            </a:r>
          </a:p>
          <a:p>
            <a:pPr marL="525463" lvl="0" indent="-342900" defTabSz="914400" eaLnBrk="0" fontAlgn="base" hangingPunct="0">
              <a:lnSpc>
                <a:spcPct val="100000"/>
              </a:lnSpc>
              <a:spcBef>
                <a:spcPts val="24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cs-CZ" altLang="cs-CZ" b="0" kern="0" dirty="0">
                <a:latin typeface="+mn-lt"/>
                <a:cs typeface="Arial"/>
              </a:rPr>
              <a:t>Změna vlastností materiálu v závislosti na množství ledu v pórech</a:t>
            </a:r>
          </a:p>
          <a:p>
            <a:pPr marL="525463" lvl="0" indent="-342900" defTabSz="914400" eaLnBrk="0" fontAlgn="base" hangingPunct="0">
              <a:lnSpc>
                <a:spcPct val="100000"/>
              </a:lnSpc>
              <a:spcBef>
                <a:spcPts val="24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cs-CZ" altLang="cs-CZ" b="0" kern="0" dirty="0">
                <a:latin typeface="+mn-lt"/>
                <a:cs typeface="Arial"/>
              </a:rPr>
              <a:t>Experimentální zkouška mrazuvzdornosti případně vyhodnocení změny sledované vlastnosti dle počtu mrazových cyklů</a:t>
            </a:r>
          </a:p>
          <a:p>
            <a:pPr marL="525463" lvl="0" indent="-342900" defTabSz="914400" eaLnBrk="0" fontAlgn="base" hangingPunct="0">
              <a:lnSpc>
                <a:spcPct val="100000"/>
              </a:lnSpc>
              <a:spcBef>
                <a:spcPts val="24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cs-CZ" altLang="cs-CZ" b="0" kern="0" dirty="0">
              <a:latin typeface="+mn-lt"/>
              <a:cs typeface="Arial"/>
            </a:endParaRPr>
          </a:p>
          <a:p>
            <a:pPr marL="525463" lvl="0" indent="-342900" defTabSz="914400" eaLnBrk="0" fontAlgn="base" hangingPunct="0">
              <a:lnSpc>
                <a:spcPct val="100000"/>
              </a:lnSpc>
              <a:spcBef>
                <a:spcPts val="24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cs-CZ" altLang="cs-CZ" b="0" kern="0" dirty="0">
              <a:latin typeface="+mn-lt"/>
              <a:cs typeface="Arial"/>
            </a:endParaRPr>
          </a:p>
          <a:p>
            <a:pPr marL="182563" lvl="0" defTabSz="914400" eaLnBrk="0" fontAlgn="base" hangingPunct="0">
              <a:lnSpc>
                <a:spcPct val="100000"/>
              </a:lnSpc>
              <a:spcBef>
                <a:spcPts val="2400"/>
              </a:spcBef>
              <a:spcAft>
                <a:spcPct val="0"/>
              </a:spcAft>
            </a:pPr>
            <a:endParaRPr lang="cs-CZ" altLang="cs-CZ" b="0" kern="0" dirty="0">
              <a:latin typeface="+mn-lt"/>
              <a:cs typeface="Arial"/>
            </a:endParaRPr>
          </a:p>
          <a:p>
            <a:pPr marL="525463" lvl="0" indent="-342900" defTabSz="914400" eaLnBrk="0" fontAlgn="base" hangingPunct="0">
              <a:lnSpc>
                <a:spcPct val="100000"/>
              </a:lnSpc>
              <a:spcBef>
                <a:spcPts val="240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endParaRPr lang="cs-CZ" altLang="cs-CZ" b="0" kern="0" dirty="0">
              <a:latin typeface="+mn-lt"/>
              <a:cs typeface="Arial"/>
            </a:endParaRPr>
          </a:p>
          <a:p>
            <a:pPr marL="525463" lvl="0" indent="-342900" defTabSz="914400" eaLnBrk="0" fontAlgn="base" hangingPunct="0">
              <a:lnSpc>
                <a:spcPct val="100000"/>
              </a:lnSpc>
              <a:spcBef>
                <a:spcPts val="240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endParaRPr lang="cs-CZ" altLang="cs-CZ" b="0" kern="0" dirty="0">
              <a:latin typeface="+mn-lt"/>
              <a:cs typeface="Arial"/>
            </a:endParaRPr>
          </a:p>
        </p:txBody>
      </p:sp>
      <p:cxnSp>
        <p:nvCxnSpPr>
          <p:cNvPr id="4" name="Přímá spojnice 3"/>
          <p:cNvCxnSpPr/>
          <p:nvPr/>
        </p:nvCxnSpPr>
        <p:spPr>
          <a:xfrm>
            <a:off x="2029326" y="1124749"/>
            <a:ext cx="6771325" cy="0"/>
          </a:xfrm>
          <a:prstGeom prst="line">
            <a:avLst/>
          </a:prstGeom>
          <a:noFill/>
          <a:ln w="19050" cap="flat" cmpd="sng" algn="ctr">
            <a:solidFill>
              <a:srgbClr val="0065BD"/>
            </a:solidFill>
            <a:prstDash val="solid"/>
            <a:miter lim="800000"/>
          </a:ln>
          <a:effectLst/>
        </p:spPr>
      </p:cxnSp>
      <p:cxnSp>
        <p:nvCxnSpPr>
          <p:cNvPr id="7" name="Přímá spojnice 6"/>
          <p:cNvCxnSpPr/>
          <p:nvPr/>
        </p:nvCxnSpPr>
        <p:spPr>
          <a:xfrm>
            <a:off x="376989" y="6379643"/>
            <a:ext cx="8431683" cy="0"/>
          </a:xfrm>
          <a:prstGeom prst="line">
            <a:avLst/>
          </a:prstGeom>
          <a:noFill/>
          <a:ln w="12700" cap="flat" cmpd="sng" algn="ctr">
            <a:solidFill>
              <a:srgbClr val="0065BD"/>
            </a:solidFill>
            <a:prstDash val="solid"/>
            <a:miter lim="800000"/>
          </a:ln>
          <a:effectLst/>
        </p:spPr>
      </p:cxnSp>
      <p:sp>
        <p:nvSpPr>
          <p:cNvPr id="11" name="Obdélník 10"/>
          <p:cNvSpPr/>
          <p:nvPr/>
        </p:nvSpPr>
        <p:spPr>
          <a:xfrm>
            <a:off x="8391076" y="6389966"/>
            <a:ext cx="409575" cy="409575"/>
          </a:xfrm>
          <a:prstGeom prst="rect">
            <a:avLst/>
          </a:prstGeom>
          <a:solidFill>
            <a:srgbClr val="0065C0"/>
          </a:solidFill>
          <a:ln w="12700" cap="flat" cmpd="sng" algn="ctr">
            <a:solidFill>
              <a:srgbClr val="0065BD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8399096" y="6432843"/>
            <a:ext cx="4095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cs-CZ" sz="1400" dirty="0">
                <a:solidFill>
                  <a:prstClr val="white"/>
                </a:solidFill>
                <a:latin typeface="Calibri" panose="020F0502020204030204"/>
              </a:rPr>
              <a:t>5</a:t>
            </a:r>
          </a:p>
        </p:txBody>
      </p:sp>
      <p:sp>
        <p:nvSpPr>
          <p:cNvPr id="13" name="Podnadpis 2"/>
          <p:cNvSpPr txBox="1">
            <a:spLocks/>
          </p:cNvSpPr>
          <p:nvPr/>
        </p:nvSpPr>
        <p:spPr>
          <a:xfrm>
            <a:off x="2238647" y="268248"/>
            <a:ext cx="6649803" cy="67589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cs-CZ" sz="4000" b="1" dirty="0">
                <a:solidFill>
                  <a:srgbClr val="0165C2"/>
                </a:solidFill>
                <a:cs typeface="Arial" pitchFamily="34" charset="0"/>
              </a:rPr>
              <a:t>Degradační </a:t>
            </a:r>
            <a:r>
              <a:rPr lang="cs-CZ" sz="4000" b="1" dirty="0" err="1">
                <a:solidFill>
                  <a:srgbClr val="0165C2"/>
                </a:solidFill>
                <a:cs typeface="Arial" pitchFamily="34" charset="0"/>
              </a:rPr>
              <a:t>patterny</a:t>
            </a:r>
            <a:endParaRPr lang="en-US" sz="4000" dirty="0">
              <a:solidFill>
                <a:srgbClr val="0067C4"/>
              </a:solidFill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3996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91"/>
    </mc:Choice>
    <mc:Fallback xmlns="">
      <p:transition spd="slow" advTm="4891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Přímá spojnice 3"/>
          <p:cNvCxnSpPr/>
          <p:nvPr/>
        </p:nvCxnSpPr>
        <p:spPr>
          <a:xfrm>
            <a:off x="2029326" y="1124749"/>
            <a:ext cx="6771325" cy="0"/>
          </a:xfrm>
          <a:prstGeom prst="line">
            <a:avLst/>
          </a:prstGeom>
          <a:noFill/>
          <a:ln w="19050" cap="flat" cmpd="sng" algn="ctr">
            <a:solidFill>
              <a:srgbClr val="0065BD"/>
            </a:solidFill>
            <a:prstDash val="solid"/>
            <a:miter lim="800000"/>
          </a:ln>
          <a:effectLst/>
        </p:spPr>
      </p:cxnSp>
      <p:cxnSp>
        <p:nvCxnSpPr>
          <p:cNvPr id="7" name="Přímá spojnice 6"/>
          <p:cNvCxnSpPr/>
          <p:nvPr/>
        </p:nvCxnSpPr>
        <p:spPr>
          <a:xfrm>
            <a:off x="376989" y="6379643"/>
            <a:ext cx="8431683" cy="0"/>
          </a:xfrm>
          <a:prstGeom prst="line">
            <a:avLst/>
          </a:prstGeom>
          <a:noFill/>
          <a:ln w="12700" cap="flat" cmpd="sng" algn="ctr">
            <a:solidFill>
              <a:srgbClr val="0065BD"/>
            </a:solidFill>
            <a:prstDash val="solid"/>
            <a:miter lim="800000"/>
          </a:ln>
          <a:effectLst/>
        </p:spPr>
      </p:cxnSp>
      <p:sp>
        <p:nvSpPr>
          <p:cNvPr id="11" name="Obdélník 10"/>
          <p:cNvSpPr/>
          <p:nvPr/>
        </p:nvSpPr>
        <p:spPr>
          <a:xfrm>
            <a:off x="8391076" y="6389966"/>
            <a:ext cx="409575" cy="409575"/>
          </a:xfrm>
          <a:prstGeom prst="rect">
            <a:avLst/>
          </a:prstGeom>
          <a:solidFill>
            <a:srgbClr val="0065C0"/>
          </a:solidFill>
          <a:ln w="12700" cap="flat" cmpd="sng" algn="ctr">
            <a:solidFill>
              <a:srgbClr val="0065BD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8399096" y="6432843"/>
            <a:ext cx="4095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cs-CZ" sz="1400" dirty="0">
                <a:solidFill>
                  <a:prstClr val="white"/>
                </a:solidFill>
                <a:latin typeface="Calibri" panose="020F0502020204030204"/>
              </a:rPr>
              <a:t>5</a:t>
            </a:r>
          </a:p>
        </p:txBody>
      </p:sp>
      <p:sp>
        <p:nvSpPr>
          <p:cNvPr id="13" name="Podnadpis 2"/>
          <p:cNvSpPr txBox="1">
            <a:spLocks/>
          </p:cNvSpPr>
          <p:nvPr/>
        </p:nvSpPr>
        <p:spPr>
          <a:xfrm>
            <a:off x="2238647" y="268248"/>
            <a:ext cx="6649803" cy="67589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cs-CZ" sz="4000" b="1" dirty="0">
                <a:solidFill>
                  <a:srgbClr val="0165C2"/>
                </a:solidFill>
                <a:cs typeface="Arial" pitchFamily="34" charset="0"/>
              </a:rPr>
              <a:t>Degradační </a:t>
            </a:r>
            <a:r>
              <a:rPr lang="cs-CZ" sz="4000" b="1" dirty="0" err="1">
                <a:solidFill>
                  <a:srgbClr val="0165C2"/>
                </a:solidFill>
                <a:cs typeface="Arial" pitchFamily="34" charset="0"/>
              </a:rPr>
              <a:t>patterny</a:t>
            </a:r>
            <a:endParaRPr lang="en-US" sz="4000" dirty="0">
              <a:solidFill>
                <a:srgbClr val="0067C4"/>
              </a:solidFill>
              <a:cs typeface="Calibri" panose="020F0502020204030204" pitchFamily="34" charset="0"/>
            </a:endParaRPr>
          </a:p>
        </p:txBody>
      </p:sp>
      <p:pic>
        <p:nvPicPr>
          <p:cNvPr id="10" name="Obrázek 9" descr="Obsah obrázku text, snímek obrazovky, řada/pruh, diagram&#10;&#10;Popis byl vytvořen automaticky">
            <a:extLst>
              <a:ext uri="{FF2B5EF4-FFF2-40B4-BE49-F238E27FC236}">
                <a16:creationId xmlns:a16="http://schemas.microsoft.com/office/drawing/2014/main" id="{7C7D87E9-1639-A4B5-381C-D637B62D18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9326" y="1750456"/>
            <a:ext cx="4697946" cy="4178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954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91"/>
    </mc:Choice>
    <mc:Fallback xmlns="">
      <p:transition spd="slow" advTm="489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Přímá spojnice 3"/>
          <p:cNvCxnSpPr/>
          <p:nvPr/>
        </p:nvCxnSpPr>
        <p:spPr>
          <a:xfrm>
            <a:off x="2029326" y="1124749"/>
            <a:ext cx="6771325" cy="0"/>
          </a:xfrm>
          <a:prstGeom prst="line">
            <a:avLst/>
          </a:prstGeom>
          <a:noFill/>
          <a:ln w="19050" cap="flat" cmpd="sng" algn="ctr">
            <a:solidFill>
              <a:srgbClr val="0065BD"/>
            </a:solidFill>
            <a:prstDash val="solid"/>
            <a:miter lim="800000"/>
          </a:ln>
          <a:effectLst/>
        </p:spPr>
      </p:cxnSp>
      <p:cxnSp>
        <p:nvCxnSpPr>
          <p:cNvPr id="7" name="Přímá spojnice 6"/>
          <p:cNvCxnSpPr/>
          <p:nvPr/>
        </p:nvCxnSpPr>
        <p:spPr>
          <a:xfrm>
            <a:off x="376989" y="6379643"/>
            <a:ext cx="8431683" cy="0"/>
          </a:xfrm>
          <a:prstGeom prst="line">
            <a:avLst/>
          </a:prstGeom>
          <a:noFill/>
          <a:ln w="12700" cap="flat" cmpd="sng" algn="ctr">
            <a:solidFill>
              <a:srgbClr val="0065BD"/>
            </a:solidFill>
            <a:prstDash val="solid"/>
            <a:miter lim="800000"/>
          </a:ln>
          <a:effectLst/>
        </p:spPr>
      </p:cxnSp>
      <p:sp>
        <p:nvSpPr>
          <p:cNvPr id="11" name="Obdélník 10"/>
          <p:cNvSpPr/>
          <p:nvPr/>
        </p:nvSpPr>
        <p:spPr>
          <a:xfrm>
            <a:off x="8391076" y="6389966"/>
            <a:ext cx="409575" cy="409575"/>
          </a:xfrm>
          <a:prstGeom prst="rect">
            <a:avLst/>
          </a:prstGeom>
          <a:solidFill>
            <a:srgbClr val="0065C0"/>
          </a:solidFill>
          <a:ln w="12700" cap="flat" cmpd="sng" algn="ctr">
            <a:solidFill>
              <a:srgbClr val="0065BD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8399096" y="6432843"/>
            <a:ext cx="4095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graphicFrame>
        <p:nvGraphicFramePr>
          <p:cNvPr id="14" name="Diagram 13"/>
          <p:cNvGraphicFramePr/>
          <p:nvPr>
            <p:extLst>
              <p:ext uri="{D42A27DB-BD31-4B8C-83A1-F6EECF244321}">
                <p14:modId xmlns:p14="http://schemas.microsoft.com/office/powerpoint/2010/main" val="3330024907"/>
              </p:ext>
            </p:extLst>
          </p:nvPr>
        </p:nvGraphicFramePr>
        <p:xfrm>
          <a:off x="207075" y="1161229"/>
          <a:ext cx="7883548" cy="52058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8" name="Podnadpis 2"/>
          <p:cNvSpPr txBox="1">
            <a:spLocks/>
          </p:cNvSpPr>
          <p:nvPr/>
        </p:nvSpPr>
        <p:spPr>
          <a:xfrm>
            <a:off x="2150848" y="259719"/>
            <a:ext cx="6649803" cy="67589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cs-CZ" sz="4000" dirty="0">
                <a:solidFill>
                  <a:srgbClr val="0165C2"/>
                </a:solidFill>
                <a:latin typeface="+mj-lt"/>
                <a:cs typeface="Arial" pitchFamily="34" charset="0"/>
              </a:rPr>
              <a:t>Obsah přednášky</a:t>
            </a:r>
            <a:endParaRPr lang="en-US" sz="4000" dirty="0">
              <a:solidFill>
                <a:srgbClr val="0067C4"/>
              </a:solidFill>
              <a:latin typeface="+mj-lt"/>
              <a:cs typeface="Calibri" panose="020F0502020204030204" pitchFamily="34" charset="0"/>
            </a:endParaRPr>
          </a:p>
          <a:p>
            <a:pPr algn="l">
              <a:spcBef>
                <a:spcPts val="0"/>
              </a:spcBef>
            </a:pPr>
            <a:endParaRPr lang="en-US" sz="4000" b="1" dirty="0">
              <a:solidFill>
                <a:srgbClr val="FF0000"/>
              </a:solidFill>
              <a:latin typeface="Calibri" panose="020F0502020204030204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4757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912"/>
    </mc:Choice>
    <mc:Fallback xmlns="">
      <p:transition spd="slow" advTm="13912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Přímá spojnice 3"/>
          <p:cNvCxnSpPr/>
          <p:nvPr/>
        </p:nvCxnSpPr>
        <p:spPr>
          <a:xfrm>
            <a:off x="2029326" y="1124749"/>
            <a:ext cx="6771325" cy="0"/>
          </a:xfrm>
          <a:prstGeom prst="line">
            <a:avLst/>
          </a:prstGeom>
          <a:noFill/>
          <a:ln w="19050" cap="flat" cmpd="sng" algn="ctr">
            <a:solidFill>
              <a:srgbClr val="0065BD"/>
            </a:solidFill>
            <a:prstDash val="solid"/>
            <a:miter lim="800000"/>
          </a:ln>
          <a:effectLst/>
        </p:spPr>
      </p:cxnSp>
      <p:cxnSp>
        <p:nvCxnSpPr>
          <p:cNvPr id="7" name="Přímá spojnice 6"/>
          <p:cNvCxnSpPr/>
          <p:nvPr/>
        </p:nvCxnSpPr>
        <p:spPr>
          <a:xfrm>
            <a:off x="376989" y="6379643"/>
            <a:ext cx="8431683" cy="0"/>
          </a:xfrm>
          <a:prstGeom prst="line">
            <a:avLst/>
          </a:prstGeom>
          <a:noFill/>
          <a:ln w="12700" cap="flat" cmpd="sng" algn="ctr">
            <a:solidFill>
              <a:srgbClr val="0065BD"/>
            </a:solidFill>
            <a:prstDash val="solid"/>
            <a:miter lim="800000"/>
          </a:ln>
          <a:effectLst/>
        </p:spPr>
      </p:cxnSp>
      <p:sp>
        <p:nvSpPr>
          <p:cNvPr id="11" name="Obdélník 10"/>
          <p:cNvSpPr/>
          <p:nvPr/>
        </p:nvSpPr>
        <p:spPr>
          <a:xfrm>
            <a:off x="8391076" y="6389966"/>
            <a:ext cx="409575" cy="409575"/>
          </a:xfrm>
          <a:prstGeom prst="rect">
            <a:avLst/>
          </a:prstGeom>
          <a:solidFill>
            <a:srgbClr val="0065C0"/>
          </a:solidFill>
          <a:ln w="12700" cap="flat" cmpd="sng" algn="ctr">
            <a:solidFill>
              <a:srgbClr val="0065BD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8399096" y="6432843"/>
            <a:ext cx="4095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cs-CZ" sz="1400" dirty="0">
                <a:solidFill>
                  <a:prstClr val="white"/>
                </a:solidFill>
                <a:latin typeface="Calibri" panose="020F0502020204030204"/>
              </a:rPr>
              <a:t>5</a:t>
            </a:r>
          </a:p>
        </p:txBody>
      </p:sp>
      <p:sp>
        <p:nvSpPr>
          <p:cNvPr id="13" name="Podnadpis 2"/>
          <p:cNvSpPr txBox="1">
            <a:spLocks/>
          </p:cNvSpPr>
          <p:nvPr/>
        </p:nvSpPr>
        <p:spPr>
          <a:xfrm>
            <a:off x="2238647" y="268248"/>
            <a:ext cx="6649803" cy="67589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cs-CZ" sz="4000" b="1" dirty="0">
                <a:solidFill>
                  <a:srgbClr val="0165C2"/>
                </a:solidFill>
                <a:cs typeface="Arial" pitchFamily="34" charset="0"/>
              </a:rPr>
              <a:t>Degradační </a:t>
            </a:r>
            <a:r>
              <a:rPr lang="cs-CZ" sz="4000" b="1" dirty="0" err="1">
                <a:solidFill>
                  <a:srgbClr val="0165C2"/>
                </a:solidFill>
                <a:cs typeface="Arial" pitchFamily="34" charset="0"/>
              </a:rPr>
              <a:t>patterny</a:t>
            </a:r>
            <a:endParaRPr lang="en-US" sz="4000" dirty="0">
              <a:solidFill>
                <a:srgbClr val="0067C4"/>
              </a:solidFill>
              <a:cs typeface="Calibri" panose="020F0502020204030204" pitchFamily="34" charset="0"/>
            </a:endParaRP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A987AD22-FE37-B9AC-A83F-AC9B3C40AD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0" y="1848833"/>
            <a:ext cx="5166439" cy="3220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667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91"/>
    </mc:Choice>
    <mc:Fallback xmlns="">
      <p:transition spd="slow" advTm="4891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Přímá spojnice 3"/>
          <p:cNvCxnSpPr/>
          <p:nvPr/>
        </p:nvCxnSpPr>
        <p:spPr>
          <a:xfrm>
            <a:off x="2029326" y="1124749"/>
            <a:ext cx="6771325" cy="0"/>
          </a:xfrm>
          <a:prstGeom prst="line">
            <a:avLst/>
          </a:prstGeom>
          <a:noFill/>
          <a:ln w="19050" cap="flat" cmpd="sng" algn="ctr">
            <a:solidFill>
              <a:srgbClr val="0065BD"/>
            </a:solidFill>
            <a:prstDash val="solid"/>
            <a:miter lim="800000"/>
          </a:ln>
          <a:effectLst/>
        </p:spPr>
      </p:cxnSp>
      <p:cxnSp>
        <p:nvCxnSpPr>
          <p:cNvPr id="7" name="Přímá spojnice 6"/>
          <p:cNvCxnSpPr/>
          <p:nvPr/>
        </p:nvCxnSpPr>
        <p:spPr>
          <a:xfrm>
            <a:off x="376989" y="6379643"/>
            <a:ext cx="8431683" cy="0"/>
          </a:xfrm>
          <a:prstGeom prst="line">
            <a:avLst/>
          </a:prstGeom>
          <a:noFill/>
          <a:ln w="12700" cap="flat" cmpd="sng" algn="ctr">
            <a:solidFill>
              <a:srgbClr val="0065BD"/>
            </a:solidFill>
            <a:prstDash val="solid"/>
            <a:miter lim="800000"/>
          </a:ln>
          <a:effectLst/>
        </p:spPr>
      </p:cxnSp>
      <p:sp>
        <p:nvSpPr>
          <p:cNvPr id="11" name="Obdélník 10"/>
          <p:cNvSpPr/>
          <p:nvPr/>
        </p:nvSpPr>
        <p:spPr>
          <a:xfrm>
            <a:off x="8391076" y="6389966"/>
            <a:ext cx="409575" cy="409575"/>
          </a:xfrm>
          <a:prstGeom prst="rect">
            <a:avLst/>
          </a:prstGeom>
          <a:solidFill>
            <a:srgbClr val="0065C0"/>
          </a:solidFill>
          <a:ln w="12700" cap="flat" cmpd="sng" algn="ctr">
            <a:solidFill>
              <a:srgbClr val="0065BD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8399096" y="6432843"/>
            <a:ext cx="4095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cs-CZ" sz="1400" dirty="0">
                <a:solidFill>
                  <a:prstClr val="white"/>
                </a:solidFill>
                <a:latin typeface="Calibri" panose="020F0502020204030204"/>
              </a:rPr>
              <a:t>5</a:t>
            </a:r>
          </a:p>
        </p:txBody>
      </p:sp>
      <p:sp>
        <p:nvSpPr>
          <p:cNvPr id="13" name="Podnadpis 2"/>
          <p:cNvSpPr txBox="1">
            <a:spLocks/>
          </p:cNvSpPr>
          <p:nvPr/>
        </p:nvSpPr>
        <p:spPr>
          <a:xfrm>
            <a:off x="2238647" y="268248"/>
            <a:ext cx="6649803" cy="67589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cs-CZ" sz="4000" b="1" dirty="0">
                <a:solidFill>
                  <a:srgbClr val="0165C2"/>
                </a:solidFill>
                <a:cs typeface="Arial" pitchFamily="34" charset="0"/>
              </a:rPr>
              <a:t>Degradační </a:t>
            </a:r>
            <a:r>
              <a:rPr lang="cs-CZ" sz="4000" b="1" dirty="0" err="1">
                <a:solidFill>
                  <a:srgbClr val="0165C2"/>
                </a:solidFill>
                <a:cs typeface="Arial" pitchFamily="34" charset="0"/>
              </a:rPr>
              <a:t>patterny</a:t>
            </a:r>
            <a:endParaRPr lang="en-US" sz="4000" dirty="0">
              <a:solidFill>
                <a:srgbClr val="0067C4"/>
              </a:solidFill>
              <a:cs typeface="Calibri" panose="020F0502020204030204" pitchFamily="34" charset="0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C512003B-15B9-2157-7BED-78E4172C74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0373" y="1751982"/>
            <a:ext cx="5483253" cy="4133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147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91"/>
    </mc:Choice>
    <mc:Fallback xmlns="">
      <p:transition spd="slow" advTm="4891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" y="1313238"/>
            <a:ext cx="8888854" cy="5012663"/>
          </a:xfrm>
        </p:spPr>
        <p:txBody>
          <a:bodyPr>
            <a:normAutofit/>
          </a:bodyPr>
          <a:lstStyle/>
          <a:p>
            <a:pPr marL="182563" lvl="0" defTabSz="914400" eaLnBrk="0" fontAlgn="base" hangingPunct="0">
              <a:lnSpc>
                <a:spcPct val="100000"/>
              </a:lnSpc>
              <a:spcBef>
                <a:spcPts val="2400"/>
              </a:spcBef>
              <a:spcAft>
                <a:spcPct val="0"/>
              </a:spcAft>
            </a:pPr>
            <a:r>
              <a:rPr lang="cs-CZ" altLang="cs-CZ" b="0" kern="0" dirty="0">
                <a:latin typeface="+mn-lt"/>
                <a:cs typeface="Arial"/>
              </a:rPr>
              <a:t>Krystalizace solí</a:t>
            </a:r>
          </a:p>
          <a:p>
            <a:pPr marL="525463" lvl="0" indent="-342900" defTabSz="914400" eaLnBrk="0" fontAlgn="base" hangingPunct="0">
              <a:lnSpc>
                <a:spcPct val="100000"/>
              </a:lnSpc>
              <a:spcBef>
                <a:spcPts val="24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cs-CZ" altLang="cs-CZ" b="0" kern="0" dirty="0">
                <a:latin typeface="+mn-lt"/>
                <a:cs typeface="Arial"/>
              </a:rPr>
              <a:t>Koncentrace soli překročí mezní hodnotu pro krystalizaci</a:t>
            </a:r>
          </a:p>
          <a:p>
            <a:pPr marL="525463" lvl="0" indent="-342900" defTabSz="914400" eaLnBrk="0" fontAlgn="base" hangingPunct="0">
              <a:lnSpc>
                <a:spcPct val="100000"/>
              </a:lnSpc>
              <a:spcBef>
                <a:spcPts val="24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cs-CZ" altLang="cs-CZ" b="0" kern="0" dirty="0">
                <a:latin typeface="+mn-lt"/>
                <a:cs typeface="Arial"/>
              </a:rPr>
              <a:t>Souvisí s poklesem vlhkosti</a:t>
            </a:r>
          </a:p>
          <a:p>
            <a:pPr marL="525463" lvl="0" indent="-342900" defTabSz="914400" eaLnBrk="0" fontAlgn="base" hangingPunct="0">
              <a:lnSpc>
                <a:spcPct val="100000"/>
              </a:lnSpc>
              <a:spcBef>
                <a:spcPts val="24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cs-CZ" altLang="cs-CZ" b="0" kern="0" dirty="0">
                <a:latin typeface="+mn-lt"/>
                <a:cs typeface="Arial"/>
              </a:rPr>
              <a:t>Experimentální stanovení vazební izotermy + účinků krystalizace na změnu sledovaných vlastností </a:t>
            </a:r>
          </a:p>
          <a:p>
            <a:pPr marL="182563" lvl="0" defTabSz="914400" eaLnBrk="0" fontAlgn="base" hangingPunct="0">
              <a:lnSpc>
                <a:spcPct val="100000"/>
              </a:lnSpc>
              <a:spcBef>
                <a:spcPts val="2400"/>
              </a:spcBef>
              <a:spcAft>
                <a:spcPct val="0"/>
              </a:spcAft>
            </a:pPr>
            <a:endParaRPr lang="cs-CZ" altLang="cs-CZ" b="0" kern="0" dirty="0">
              <a:latin typeface="+mn-lt"/>
              <a:cs typeface="Arial"/>
            </a:endParaRPr>
          </a:p>
          <a:p>
            <a:pPr marL="525463" lvl="0" indent="-342900" defTabSz="914400" eaLnBrk="0" fontAlgn="base" hangingPunct="0">
              <a:lnSpc>
                <a:spcPct val="100000"/>
              </a:lnSpc>
              <a:spcBef>
                <a:spcPts val="240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endParaRPr lang="cs-CZ" altLang="cs-CZ" b="0" kern="0" dirty="0">
              <a:latin typeface="+mn-lt"/>
              <a:cs typeface="Arial"/>
            </a:endParaRPr>
          </a:p>
          <a:p>
            <a:pPr marL="525463" lvl="0" indent="-342900" defTabSz="914400" eaLnBrk="0" fontAlgn="base" hangingPunct="0">
              <a:lnSpc>
                <a:spcPct val="100000"/>
              </a:lnSpc>
              <a:spcBef>
                <a:spcPts val="240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endParaRPr lang="cs-CZ" altLang="cs-CZ" b="0" kern="0" dirty="0">
              <a:latin typeface="+mn-lt"/>
              <a:cs typeface="Arial"/>
            </a:endParaRPr>
          </a:p>
        </p:txBody>
      </p:sp>
      <p:cxnSp>
        <p:nvCxnSpPr>
          <p:cNvPr id="4" name="Přímá spojnice 3"/>
          <p:cNvCxnSpPr/>
          <p:nvPr/>
        </p:nvCxnSpPr>
        <p:spPr>
          <a:xfrm>
            <a:off x="2029326" y="1124749"/>
            <a:ext cx="6771325" cy="0"/>
          </a:xfrm>
          <a:prstGeom prst="line">
            <a:avLst/>
          </a:prstGeom>
          <a:noFill/>
          <a:ln w="19050" cap="flat" cmpd="sng" algn="ctr">
            <a:solidFill>
              <a:srgbClr val="0065BD"/>
            </a:solidFill>
            <a:prstDash val="solid"/>
            <a:miter lim="800000"/>
          </a:ln>
          <a:effectLst/>
        </p:spPr>
      </p:cxnSp>
      <p:cxnSp>
        <p:nvCxnSpPr>
          <p:cNvPr id="7" name="Přímá spojnice 6"/>
          <p:cNvCxnSpPr/>
          <p:nvPr/>
        </p:nvCxnSpPr>
        <p:spPr>
          <a:xfrm>
            <a:off x="376989" y="6379643"/>
            <a:ext cx="8431683" cy="0"/>
          </a:xfrm>
          <a:prstGeom prst="line">
            <a:avLst/>
          </a:prstGeom>
          <a:noFill/>
          <a:ln w="12700" cap="flat" cmpd="sng" algn="ctr">
            <a:solidFill>
              <a:srgbClr val="0065BD"/>
            </a:solidFill>
            <a:prstDash val="solid"/>
            <a:miter lim="800000"/>
          </a:ln>
          <a:effectLst/>
        </p:spPr>
      </p:cxnSp>
      <p:sp>
        <p:nvSpPr>
          <p:cNvPr id="11" name="Obdélník 10"/>
          <p:cNvSpPr/>
          <p:nvPr/>
        </p:nvSpPr>
        <p:spPr>
          <a:xfrm>
            <a:off x="8391076" y="6389966"/>
            <a:ext cx="409575" cy="409575"/>
          </a:xfrm>
          <a:prstGeom prst="rect">
            <a:avLst/>
          </a:prstGeom>
          <a:solidFill>
            <a:srgbClr val="0065C0"/>
          </a:solidFill>
          <a:ln w="12700" cap="flat" cmpd="sng" algn="ctr">
            <a:solidFill>
              <a:srgbClr val="0065BD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8399096" y="6432843"/>
            <a:ext cx="4095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cs-CZ" sz="1400" dirty="0">
                <a:solidFill>
                  <a:prstClr val="white"/>
                </a:solidFill>
                <a:latin typeface="Calibri" panose="020F0502020204030204"/>
              </a:rPr>
              <a:t>5</a:t>
            </a:r>
          </a:p>
        </p:txBody>
      </p:sp>
      <p:sp>
        <p:nvSpPr>
          <p:cNvPr id="13" name="Podnadpis 2"/>
          <p:cNvSpPr txBox="1">
            <a:spLocks/>
          </p:cNvSpPr>
          <p:nvPr/>
        </p:nvSpPr>
        <p:spPr>
          <a:xfrm>
            <a:off x="2238647" y="268248"/>
            <a:ext cx="6649803" cy="67589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cs-CZ" sz="4000" b="1" dirty="0">
                <a:solidFill>
                  <a:srgbClr val="0165C2"/>
                </a:solidFill>
                <a:cs typeface="Arial" pitchFamily="34" charset="0"/>
              </a:rPr>
              <a:t>Degradační </a:t>
            </a:r>
            <a:r>
              <a:rPr lang="cs-CZ" sz="4000" b="1" dirty="0" err="1">
                <a:solidFill>
                  <a:srgbClr val="0165C2"/>
                </a:solidFill>
                <a:cs typeface="Arial" pitchFamily="34" charset="0"/>
              </a:rPr>
              <a:t>patterny</a:t>
            </a:r>
            <a:endParaRPr lang="en-US" sz="4000" dirty="0">
              <a:solidFill>
                <a:srgbClr val="0067C4"/>
              </a:solidFill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7987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91"/>
    </mc:Choice>
    <mc:Fallback xmlns="">
      <p:transition spd="slow" advTm="4891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Přímá spojnice 3"/>
          <p:cNvCxnSpPr/>
          <p:nvPr/>
        </p:nvCxnSpPr>
        <p:spPr>
          <a:xfrm>
            <a:off x="2029326" y="1124749"/>
            <a:ext cx="6771325" cy="0"/>
          </a:xfrm>
          <a:prstGeom prst="line">
            <a:avLst/>
          </a:prstGeom>
          <a:noFill/>
          <a:ln w="19050" cap="flat" cmpd="sng" algn="ctr">
            <a:solidFill>
              <a:srgbClr val="0065BD"/>
            </a:solidFill>
            <a:prstDash val="solid"/>
            <a:miter lim="800000"/>
          </a:ln>
          <a:effectLst/>
        </p:spPr>
      </p:cxnSp>
      <p:cxnSp>
        <p:nvCxnSpPr>
          <p:cNvPr id="7" name="Přímá spojnice 6"/>
          <p:cNvCxnSpPr/>
          <p:nvPr/>
        </p:nvCxnSpPr>
        <p:spPr>
          <a:xfrm>
            <a:off x="376989" y="6379643"/>
            <a:ext cx="8431683" cy="0"/>
          </a:xfrm>
          <a:prstGeom prst="line">
            <a:avLst/>
          </a:prstGeom>
          <a:noFill/>
          <a:ln w="12700" cap="flat" cmpd="sng" algn="ctr">
            <a:solidFill>
              <a:srgbClr val="0065BD"/>
            </a:solidFill>
            <a:prstDash val="solid"/>
            <a:miter lim="800000"/>
          </a:ln>
          <a:effectLst/>
        </p:spPr>
      </p:cxnSp>
      <p:sp>
        <p:nvSpPr>
          <p:cNvPr id="11" name="Obdélník 10"/>
          <p:cNvSpPr/>
          <p:nvPr/>
        </p:nvSpPr>
        <p:spPr>
          <a:xfrm>
            <a:off x="8391076" y="6389966"/>
            <a:ext cx="409575" cy="409575"/>
          </a:xfrm>
          <a:prstGeom prst="rect">
            <a:avLst/>
          </a:prstGeom>
          <a:solidFill>
            <a:srgbClr val="0065C0"/>
          </a:solidFill>
          <a:ln w="12700" cap="flat" cmpd="sng" algn="ctr">
            <a:solidFill>
              <a:srgbClr val="0065BD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8399096" y="6432843"/>
            <a:ext cx="4095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cs-CZ" sz="1400" dirty="0">
                <a:solidFill>
                  <a:prstClr val="white"/>
                </a:solidFill>
                <a:latin typeface="Calibri" panose="020F0502020204030204"/>
              </a:rPr>
              <a:t>5</a:t>
            </a:r>
          </a:p>
        </p:txBody>
      </p:sp>
      <p:sp>
        <p:nvSpPr>
          <p:cNvPr id="13" name="Podnadpis 2"/>
          <p:cNvSpPr txBox="1">
            <a:spLocks/>
          </p:cNvSpPr>
          <p:nvPr/>
        </p:nvSpPr>
        <p:spPr>
          <a:xfrm>
            <a:off x="2238647" y="268248"/>
            <a:ext cx="6649803" cy="67589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cs-CZ" sz="4000" b="1" dirty="0">
                <a:solidFill>
                  <a:srgbClr val="0165C2"/>
                </a:solidFill>
                <a:cs typeface="Arial" pitchFamily="34" charset="0"/>
              </a:rPr>
              <a:t>Degradační </a:t>
            </a:r>
            <a:r>
              <a:rPr lang="cs-CZ" sz="4000" b="1" dirty="0" err="1">
                <a:solidFill>
                  <a:srgbClr val="0165C2"/>
                </a:solidFill>
                <a:cs typeface="Arial" pitchFamily="34" charset="0"/>
              </a:rPr>
              <a:t>patterny</a:t>
            </a:r>
            <a:endParaRPr lang="en-US" sz="4000" dirty="0">
              <a:solidFill>
                <a:srgbClr val="0067C4"/>
              </a:solidFill>
              <a:cs typeface="Calibri" panose="020F0502020204030204" pitchFamily="34" charset="0"/>
            </a:endParaRP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2F63DAA-D60B-575B-57C9-C8E0C2F829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5477" y="2117289"/>
            <a:ext cx="4739764" cy="2414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271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91"/>
    </mc:Choice>
    <mc:Fallback xmlns="">
      <p:transition spd="slow" advTm="4891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" y="1313238"/>
            <a:ext cx="8888854" cy="5012663"/>
          </a:xfrm>
        </p:spPr>
        <p:txBody>
          <a:bodyPr>
            <a:normAutofit lnSpcReduction="10000"/>
          </a:bodyPr>
          <a:lstStyle/>
          <a:p>
            <a:pPr marL="182563" lvl="0" defTabSz="914400" eaLnBrk="0" fontAlgn="base" hangingPunct="0">
              <a:lnSpc>
                <a:spcPct val="100000"/>
              </a:lnSpc>
              <a:spcBef>
                <a:spcPts val="2400"/>
              </a:spcBef>
              <a:spcAft>
                <a:spcPct val="0"/>
              </a:spcAft>
            </a:pPr>
            <a:r>
              <a:rPr lang="cs-CZ" altLang="cs-CZ" b="0" kern="0" dirty="0">
                <a:latin typeface="+mn-lt"/>
                <a:cs typeface="Arial"/>
              </a:rPr>
              <a:t>Biologická degradace</a:t>
            </a:r>
          </a:p>
          <a:p>
            <a:pPr marL="525463" lvl="0" indent="-342900" defTabSz="914400" eaLnBrk="0" fontAlgn="base" hangingPunct="0">
              <a:lnSpc>
                <a:spcPct val="100000"/>
              </a:lnSpc>
              <a:spcBef>
                <a:spcPts val="24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cs-CZ" altLang="cs-CZ" b="0" kern="0" dirty="0">
                <a:latin typeface="+mn-lt"/>
                <a:cs typeface="Arial"/>
              </a:rPr>
              <a:t>Příznivý souběh působení teploty a vlhkosti po určitou dobu (denní světlo)</a:t>
            </a:r>
          </a:p>
          <a:p>
            <a:pPr marL="525463" lvl="0" indent="-342900" defTabSz="914400" eaLnBrk="0" fontAlgn="base" hangingPunct="0">
              <a:lnSpc>
                <a:spcPct val="100000"/>
              </a:lnSpc>
              <a:spcBef>
                <a:spcPts val="24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cs-CZ" altLang="cs-CZ" b="0" kern="0" dirty="0">
                <a:latin typeface="+mn-lt"/>
                <a:cs typeface="Arial"/>
              </a:rPr>
              <a:t>Laboratorní stanovení biologického růstového modelu (rychlost množení, růstu, odumírání buněk/organizmů)</a:t>
            </a:r>
          </a:p>
          <a:p>
            <a:pPr marL="525463" lvl="0" indent="-342900" defTabSz="914400" eaLnBrk="0" fontAlgn="base" hangingPunct="0">
              <a:lnSpc>
                <a:spcPct val="100000"/>
              </a:lnSpc>
              <a:spcBef>
                <a:spcPts val="24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cs-CZ" altLang="cs-CZ" b="0" kern="0" dirty="0">
                <a:latin typeface="+mn-lt"/>
                <a:cs typeface="Arial"/>
              </a:rPr>
              <a:t>Implementace/spárování růstového a tepelně-vlhkostního modelu</a:t>
            </a:r>
          </a:p>
          <a:p>
            <a:pPr marL="525463" lvl="0" indent="-342900" defTabSz="914400" eaLnBrk="0" fontAlgn="base" hangingPunct="0">
              <a:lnSpc>
                <a:spcPct val="100000"/>
              </a:lnSpc>
              <a:spcBef>
                <a:spcPts val="24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cs-CZ" altLang="cs-CZ" b="0" kern="0" dirty="0">
                <a:latin typeface="+mn-lt"/>
                <a:cs typeface="Arial"/>
              </a:rPr>
              <a:t>Laboratorní stanovení dopadů biologické degradace na změnu vlastností (zde zejména tepelné a vlhkostní) -&gt; změna </a:t>
            </a:r>
            <a:r>
              <a:rPr lang="cs-CZ" altLang="cs-CZ" b="0" kern="0" dirty="0" err="1">
                <a:latin typeface="+mn-lt"/>
                <a:cs typeface="Arial"/>
              </a:rPr>
              <a:t>sorptivity</a:t>
            </a:r>
            <a:r>
              <a:rPr lang="cs-CZ" altLang="cs-CZ" b="0" kern="0" dirty="0">
                <a:latin typeface="+mn-lt"/>
                <a:cs typeface="Arial"/>
              </a:rPr>
              <a:t>, emisivity -&gt;  ovlivnění chování konstrukce</a:t>
            </a:r>
          </a:p>
          <a:p>
            <a:pPr marL="525463" lvl="0" indent="-342900" defTabSz="914400" eaLnBrk="0" fontAlgn="base" hangingPunct="0">
              <a:lnSpc>
                <a:spcPct val="100000"/>
              </a:lnSpc>
              <a:spcBef>
                <a:spcPts val="24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cs-CZ" altLang="cs-CZ" b="0" kern="0" dirty="0">
              <a:latin typeface="+mn-lt"/>
              <a:cs typeface="Arial"/>
            </a:endParaRPr>
          </a:p>
          <a:p>
            <a:pPr marL="182563" lvl="0" defTabSz="914400" eaLnBrk="0" fontAlgn="base" hangingPunct="0">
              <a:lnSpc>
                <a:spcPct val="100000"/>
              </a:lnSpc>
              <a:spcBef>
                <a:spcPts val="2400"/>
              </a:spcBef>
              <a:spcAft>
                <a:spcPct val="0"/>
              </a:spcAft>
            </a:pPr>
            <a:endParaRPr lang="cs-CZ" altLang="cs-CZ" b="0" kern="0" dirty="0">
              <a:latin typeface="+mn-lt"/>
              <a:cs typeface="Arial"/>
            </a:endParaRPr>
          </a:p>
          <a:p>
            <a:pPr marL="182563" lvl="0" defTabSz="914400" eaLnBrk="0" fontAlgn="base" hangingPunct="0">
              <a:lnSpc>
                <a:spcPct val="100000"/>
              </a:lnSpc>
              <a:spcBef>
                <a:spcPts val="2400"/>
              </a:spcBef>
              <a:spcAft>
                <a:spcPct val="0"/>
              </a:spcAft>
            </a:pPr>
            <a:endParaRPr lang="cs-CZ" altLang="cs-CZ" b="0" kern="0" dirty="0">
              <a:latin typeface="+mn-lt"/>
              <a:cs typeface="Arial"/>
            </a:endParaRPr>
          </a:p>
          <a:p>
            <a:pPr marL="525463" lvl="0" indent="-342900" defTabSz="914400" eaLnBrk="0" fontAlgn="base" hangingPunct="0">
              <a:lnSpc>
                <a:spcPct val="100000"/>
              </a:lnSpc>
              <a:spcBef>
                <a:spcPts val="240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endParaRPr lang="cs-CZ" altLang="cs-CZ" b="0" kern="0" dirty="0">
              <a:latin typeface="+mn-lt"/>
              <a:cs typeface="Arial"/>
            </a:endParaRPr>
          </a:p>
          <a:p>
            <a:pPr marL="525463" lvl="0" indent="-342900" defTabSz="914400" eaLnBrk="0" fontAlgn="base" hangingPunct="0">
              <a:lnSpc>
                <a:spcPct val="100000"/>
              </a:lnSpc>
              <a:spcBef>
                <a:spcPts val="240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endParaRPr lang="cs-CZ" altLang="cs-CZ" b="0" kern="0" dirty="0">
              <a:latin typeface="+mn-lt"/>
              <a:cs typeface="Arial"/>
            </a:endParaRPr>
          </a:p>
        </p:txBody>
      </p:sp>
      <p:cxnSp>
        <p:nvCxnSpPr>
          <p:cNvPr id="4" name="Přímá spojnice 3"/>
          <p:cNvCxnSpPr/>
          <p:nvPr/>
        </p:nvCxnSpPr>
        <p:spPr>
          <a:xfrm>
            <a:off x="2029326" y="1124749"/>
            <a:ext cx="6771325" cy="0"/>
          </a:xfrm>
          <a:prstGeom prst="line">
            <a:avLst/>
          </a:prstGeom>
          <a:noFill/>
          <a:ln w="19050" cap="flat" cmpd="sng" algn="ctr">
            <a:solidFill>
              <a:srgbClr val="0065BD"/>
            </a:solidFill>
            <a:prstDash val="solid"/>
            <a:miter lim="800000"/>
          </a:ln>
          <a:effectLst/>
        </p:spPr>
      </p:cxnSp>
      <p:cxnSp>
        <p:nvCxnSpPr>
          <p:cNvPr id="7" name="Přímá spojnice 6"/>
          <p:cNvCxnSpPr/>
          <p:nvPr/>
        </p:nvCxnSpPr>
        <p:spPr>
          <a:xfrm>
            <a:off x="376989" y="6379643"/>
            <a:ext cx="8431683" cy="0"/>
          </a:xfrm>
          <a:prstGeom prst="line">
            <a:avLst/>
          </a:prstGeom>
          <a:noFill/>
          <a:ln w="12700" cap="flat" cmpd="sng" algn="ctr">
            <a:solidFill>
              <a:srgbClr val="0065BD"/>
            </a:solidFill>
            <a:prstDash val="solid"/>
            <a:miter lim="800000"/>
          </a:ln>
          <a:effectLst/>
        </p:spPr>
      </p:cxnSp>
      <p:sp>
        <p:nvSpPr>
          <p:cNvPr id="11" name="Obdélník 10"/>
          <p:cNvSpPr/>
          <p:nvPr/>
        </p:nvSpPr>
        <p:spPr>
          <a:xfrm>
            <a:off x="8391076" y="6389966"/>
            <a:ext cx="409575" cy="409575"/>
          </a:xfrm>
          <a:prstGeom prst="rect">
            <a:avLst/>
          </a:prstGeom>
          <a:solidFill>
            <a:srgbClr val="0065C0"/>
          </a:solidFill>
          <a:ln w="12700" cap="flat" cmpd="sng" algn="ctr">
            <a:solidFill>
              <a:srgbClr val="0065BD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8399096" y="6432843"/>
            <a:ext cx="4095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cs-CZ" sz="1400" dirty="0">
                <a:solidFill>
                  <a:prstClr val="white"/>
                </a:solidFill>
                <a:latin typeface="Calibri" panose="020F0502020204030204"/>
              </a:rPr>
              <a:t>5</a:t>
            </a:r>
          </a:p>
        </p:txBody>
      </p:sp>
      <p:sp>
        <p:nvSpPr>
          <p:cNvPr id="13" name="Podnadpis 2"/>
          <p:cNvSpPr txBox="1">
            <a:spLocks/>
          </p:cNvSpPr>
          <p:nvPr/>
        </p:nvSpPr>
        <p:spPr>
          <a:xfrm>
            <a:off x="2238647" y="268248"/>
            <a:ext cx="6649803" cy="67589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cs-CZ" sz="4000" b="1" dirty="0">
                <a:solidFill>
                  <a:srgbClr val="0165C2"/>
                </a:solidFill>
                <a:cs typeface="Arial" pitchFamily="34" charset="0"/>
              </a:rPr>
              <a:t>Degradační </a:t>
            </a:r>
            <a:r>
              <a:rPr lang="cs-CZ" sz="4000" b="1" dirty="0" err="1">
                <a:solidFill>
                  <a:srgbClr val="0165C2"/>
                </a:solidFill>
                <a:cs typeface="Arial" pitchFamily="34" charset="0"/>
              </a:rPr>
              <a:t>patterny</a:t>
            </a:r>
            <a:endParaRPr lang="en-US" sz="4000" dirty="0">
              <a:solidFill>
                <a:srgbClr val="0067C4"/>
              </a:solidFill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6358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91"/>
    </mc:Choice>
    <mc:Fallback xmlns="">
      <p:transition spd="slow" advTm="4891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Přímá spojnice 3"/>
          <p:cNvCxnSpPr/>
          <p:nvPr/>
        </p:nvCxnSpPr>
        <p:spPr>
          <a:xfrm>
            <a:off x="2029326" y="1124749"/>
            <a:ext cx="6771325" cy="0"/>
          </a:xfrm>
          <a:prstGeom prst="line">
            <a:avLst/>
          </a:prstGeom>
          <a:noFill/>
          <a:ln w="19050" cap="flat" cmpd="sng" algn="ctr">
            <a:solidFill>
              <a:srgbClr val="0065BD"/>
            </a:solidFill>
            <a:prstDash val="solid"/>
            <a:miter lim="800000"/>
          </a:ln>
          <a:effectLst/>
        </p:spPr>
      </p:cxnSp>
      <p:cxnSp>
        <p:nvCxnSpPr>
          <p:cNvPr id="7" name="Přímá spojnice 6"/>
          <p:cNvCxnSpPr/>
          <p:nvPr/>
        </p:nvCxnSpPr>
        <p:spPr>
          <a:xfrm>
            <a:off x="376989" y="6379643"/>
            <a:ext cx="8431683" cy="0"/>
          </a:xfrm>
          <a:prstGeom prst="line">
            <a:avLst/>
          </a:prstGeom>
          <a:noFill/>
          <a:ln w="12700" cap="flat" cmpd="sng" algn="ctr">
            <a:solidFill>
              <a:srgbClr val="0065BD"/>
            </a:solidFill>
            <a:prstDash val="solid"/>
            <a:miter lim="800000"/>
          </a:ln>
          <a:effectLst/>
        </p:spPr>
      </p:cxnSp>
      <p:sp>
        <p:nvSpPr>
          <p:cNvPr id="11" name="Obdélník 10"/>
          <p:cNvSpPr/>
          <p:nvPr/>
        </p:nvSpPr>
        <p:spPr>
          <a:xfrm>
            <a:off x="8391076" y="6389966"/>
            <a:ext cx="409575" cy="409575"/>
          </a:xfrm>
          <a:prstGeom prst="rect">
            <a:avLst/>
          </a:prstGeom>
          <a:solidFill>
            <a:srgbClr val="0065C0"/>
          </a:solidFill>
          <a:ln w="12700" cap="flat" cmpd="sng" algn="ctr">
            <a:solidFill>
              <a:srgbClr val="0065BD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8399096" y="6432843"/>
            <a:ext cx="4095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cs-CZ" sz="1400" dirty="0">
                <a:solidFill>
                  <a:prstClr val="white"/>
                </a:solidFill>
                <a:latin typeface="Calibri" panose="020F0502020204030204"/>
              </a:rPr>
              <a:t>5</a:t>
            </a:r>
          </a:p>
        </p:txBody>
      </p:sp>
      <p:sp>
        <p:nvSpPr>
          <p:cNvPr id="13" name="Podnadpis 2"/>
          <p:cNvSpPr txBox="1">
            <a:spLocks/>
          </p:cNvSpPr>
          <p:nvPr/>
        </p:nvSpPr>
        <p:spPr>
          <a:xfrm>
            <a:off x="2238647" y="268248"/>
            <a:ext cx="6649803" cy="67589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cs-CZ" sz="4000" b="1" dirty="0">
                <a:solidFill>
                  <a:srgbClr val="0165C2"/>
                </a:solidFill>
                <a:cs typeface="Arial" pitchFamily="34" charset="0"/>
              </a:rPr>
              <a:t>Degradační </a:t>
            </a:r>
            <a:r>
              <a:rPr lang="cs-CZ" sz="4000" b="1" dirty="0" err="1">
                <a:solidFill>
                  <a:srgbClr val="0165C2"/>
                </a:solidFill>
                <a:cs typeface="Arial" pitchFamily="34" charset="0"/>
              </a:rPr>
              <a:t>patterny</a:t>
            </a:r>
            <a:endParaRPr lang="en-US" sz="4000" dirty="0">
              <a:solidFill>
                <a:srgbClr val="0067C4"/>
              </a:solidFill>
              <a:cs typeface="Calibri" panose="020F0502020204030204" pitchFamily="34" charset="0"/>
            </a:endParaRP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EA96D4ED-F366-85B0-68F0-388AE4CE20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8734" y="1235360"/>
            <a:ext cx="3891129" cy="2584407"/>
          </a:xfrm>
          <a:prstGeom prst="rect">
            <a:avLst/>
          </a:prstGeom>
        </p:spPr>
      </p:pic>
      <p:pic>
        <p:nvPicPr>
          <p:cNvPr id="17" name="Obrázek 16">
            <a:extLst>
              <a:ext uri="{FF2B5EF4-FFF2-40B4-BE49-F238E27FC236}">
                <a16:creationId xmlns:a16="http://schemas.microsoft.com/office/drawing/2014/main" id="{9BDFC20B-AA8C-42FA-AF52-31C6BCC73A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7926" y="3978043"/>
            <a:ext cx="6919477" cy="2385324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2D687982-CF45-20EF-B625-831F68B6E1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6989" y="1295820"/>
            <a:ext cx="3032485" cy="3505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090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91"/>
    </mc:Choice>
    <mc:Fallback xmlns="">
      <p:transition spd="slow" advTm="4891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Přímá spojnice 3"/>
          <p:cNvCxnSpPr/>
          <p:nvPr/>
        </p:nvCxnSpPr>
        <p:spPr>
          <a:xfrm>
            <a:off x="2029326" y="1124749"/>
            <a:ext cx="6771325" cy="0"/>
          </a:xfrm>
          <a:prstGeom prst="line">
            <a:avLst/>
          </a:prstGeom>
          <a:noFill/>
          <a:ln w="19050" cap="flat" cmpd="sng" algn="ctr">
            <a:solidFill>
              <a:srgbClr val="0065BD"/>
            </a:solidFill>
            <a:prstDash val="solid"/>
            <a:miter lim="800000"/>
          </a:ln>
          <a:effectLst/>
        </p:spPr>
      </p:cxnSp>
      <p:cxnSp>
        <p:nvCxnSpPr>
          <p:cNvPr id="7" name="Přímá spojnice 6"/>
          <p:cNvCxnSpPr/>
          <p:nvPr/>
        </p:nvCxnSpPr>
        <p:spPr>
          <a:xfrm>
            <a:off x="376989" y="6379643"/>
            <a:ext cx="8431683" cy="0"/>
          </a:xfrm>
          <a:prstGeom prst="line">
            <a:avLst/>
          </a:prstGeom>
          <a:noFill/>
          <a:ln w="12700" cap="flat" cmpd="sng" algn="ctr">
            <a:solidFill>
              <a:srgbClr val="0065BD"/>
            </a:solidFill>
            <a:prstDash val="solid"/>
            <a:miter lim="800000"/>
          </a:ln>
          <a:effectLst/>
        </p:spPr>
      </p:cxnSp>
      <p:sp>
        <p:nvSpPr>
          <p:cNvPr id="11" name="Obdélník 10"/>
          <p:cNvSpPr/>
          <p:nvPr/>
        </p:nvSpPr>
        <p:spPr>
          <a:xfrm>
            <a:off x="8391076" y="6389966"/>
            <a:ext cx="409575" cy="409575"/>
          </a:xfrm>
          <a:prstGeom prst="rect">
            <a:avLst/>
          </a:prstGeom>
          <a:solidFill>
            <a:srgbClr val="0065C0"/>
          </a:solidFill>
          <a:ln w="12700" cap="flat" cmpd="sng" algn="ctr">
            <a:solidFill>
              <a:srgbClr val="0065BD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8399096" y="6432843"/>
            <a:ext cx="4095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cs-CZ" sz="1400" dirty="0">
                <a:solidFill>
                  <a:prstClr val="white"/>
                </a:solidFill>
                <a:latin typeface="Calibri" panose="020F0502020204030204"/>
              </a:rPr>
              <a:t>5</a:t>
            </a:r>
          </a:p>
        </p:txBody>
      </p:sp>
      <p:sp>
        <p:nvSpPr>
          <p:cNvPr id="13" name="Podnadpis 2"/>
          <p:cNvSpPr txBox="1">
            <a:spLocks/>
          </p:cNvSpPr>
          <p:nvPr/>
        </p:nvSpPr>
        <p:spPr>
          <a:xfrm>
            <a:off x="2238647" y="268248"/>
            <a:ext cx="6649803" cy="67589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cs-CZ" sz="4000" b="1" dirty="0">
                <a:solidFill>
                  <a:srgbClr val="0165C2"/>
                </a:solidFill>
                <a:cs typeface="Arial" pitchFamily="34" charset="0"/>
              </a:rPr>
              <a:t>Degradační </a:t>
            </a:r>
            <a:r>
              <a:rPr lang="cs-CZ" sz="4000" b="1" dirty="0" err="1">
                <a:solidFill>
                  <a:srgbClr val="0165C2"/>
                </a:solidFill>
                <a:cs typeface="Arial" pitchFamily="34" charset="0"/>
              </a:rPr>
              <a:t>patterny</a:t>
            </a:r>
            <a:endParaRPr lang="en-US" sz="4000" dirty="0">
              <a:solidFill>
                <a:srgbClr val="0067C4"/>
              </a:solidFill>
              <a:cs typeface="Calibri" panose="020F0502020204030204" pitchFamily="34" charset="0"/>
            </a:endParaRPr>
          </a:p>
        </p:txBody>
      </p:sp>
      <p:pic>
        <p:nvPicPr>
          <p:cNvPr id="15" name="Obrázek 14">
            <a:extLst>
              <a:ext uri="{FF2B5EF4-FFF2-40B4-BE49-F238E27FC236}">
                <a16:creationId xmlns:a16="http://schemas.microsoft.com/office/drawing/2014/main" id="{6DDD76DB-ADFA-EF5C-B27F-743FF7A47C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0233" y="1714003"/>
            <a:ext cx="3988438" cy="3948979"/>
          </a:xfrm>
          <a:prstGeom prst="rect">
            <a:avLst/>
          </a:prstGeom>
        </p:spPr>
      </p:pic>
      <p:pic>
        <p:nvPicPr>
          <p:cNvPr id="9218" name="Picture 2">
            <a:extLst>
              <a:ext uri="{FF2B5EF4-FFF2-40B4-BE49-F238E27FC236}">
                <a16:creationId xmlns:a16="http://schemas.microsoft.com/office/drawing/2014/main" id="{E3496D1C-DA6A-1FC3-8A2C-694AA4B970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208" y="1714003"/>
            <a:ext cx="360045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8301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91"/>
    </mc:Choice>
    <mc:Fallback xmlns="">
      <p:transition spd="slow" advTm="4891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Přímá spojnice 3"/>
          <p:cNvCxnSpPr/>
          <p:nvPr/>
        </p:nvCxnSpPr>
        <p:spPr>
          <a:xfrm>
            <a:off x="2029326" y="1124749"/>
            <a:ext cx="6771325" cy="0"/>
          </a:xfrm>
          <a:prstGeom prst="line">
            <a:avLst/>
          </a:prstGeom>
          <a:noFill/>
          <a:ln w="19050" cap="flat" cmpd="sng" algn="ctr">
            <a:solidFill>
              <a:srgbClr val="0065BD"/>
            </a:solidFill>
            <a:prstDash val="solid"/>
            <a:miter lim="800000"/>
          </a:ln>
          <a:effectLst/>
        </p:spPr>
      </p:cxnSp>
      <p:cxnSp>
        <p:nvCxnSpPr>
          <p:cNvPr id="7" name="Přímá spojnice 6"/>
          <p:cNvCxnSpPr/>
          <p:nvPr/>
        </p:nvCxnSpPr>
        <p:spPr>
          <a:xfrm>
            <a:off x="376989" y="6379643"/>
            <a:ext cx="8431683" cy="0"/>
          </a:xfrm>
          <a:prstGeom prst="line">
            <a:avLst/>
          </a:prstGeom>
          <a:noFill/>
          <a:ln w="12700" cap="flat" cmpd="sng" algn="ctr">
            <a:solidFill>
              <a:srgbClr val="0065BD"/>
            </a:solidFill>
            <a:prstDash val="solid"/>
            <a:miter lim="800000"/>
          </a:ln>
          <a:effectLst/>
        </p:spPr>
      </p:cxnSp>
      <p:sp>
        <p:nvSpPr>
          <p:cNvPr id="11" name="Obdélník 10"/>
          <p:cNvSpPr/>
          <p:nvPr/>
        </p:nvSpPr>
        <p:spPr>
          <a:xfrm>
            <a:off x="8391076" y="6389966"/>
            <a:ext cx="409575" cy="409575"/>
          </a:xfrm>
          <a:prstGeom prst="rect">
            <a:avLst/>
          </a:prstGeom>
          <a:solidFill>
            <a:srgbClr val="0065C0"/>
          </a:solidFill>
          <a:ln w="12700" cap="flat" cmpd="sng" algn="ctr">
            <a:solidFill>
              <a:srgbClr val="0065BD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8399096" y="6432843"/>
            <a:ext cx="4095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cs-CZ" sz="1400" dirty="0">
                <a:solidFill>
                  <a:prstClr val="white"/>
                </a:solidFill>
                <a:latin typeface="Calibri" panose="020F0502020204030204"/>
              </a:rPr>
              <a:t>5</a:t>
            </a:r>
          </a:p>
        </p:txBody>
      </p:sp>
      <p:sp>
        <p:nvSpPr>
          <p:cNvPr id="13" name="Podnadpis 2"/>
          <p:cNvSpPr txBox="1">
            <a:spLocks/>
          </p:cNvSpPr>
          <p:nvPr/>
        </p:nvSpPr>
        <p:spPr>
          <a:xfrm>
            <a:off x="2238647" y="268248"/>
            <a:ext cx="6649803" cy="67589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cs-CZ" sz="4000" b="1" dirty="0">
                <a:solidFill>
                  <a:srgbClr val="0165C2"/>
                </a:solidFill>
                <a:cs typeface="Arial" pitchFamily="34" charset="0"/>
              </a:rPr>
              <a:t>Zamezení vzniku poruch</a:t>
            </a:r>
            <a:endParaRPr lang="en-US" sz="4000" dirty="0">
              <a:solidFill>
                <a:srgbClr val="0067C4"/>
              </a:solidFill>
              <a:cs typeface="Calibri" panose="020F0502020204030204" pitchFamily="34" charset="0"/>
            </a:endParaRPr>
          </a:p>
        </p:txBody>
      </p:sp>
      <p:sp>
        <p:nvSpPr>
          <p:cNvPr id="2" name="Podnadpis 2">
            <a:extLst>
              <a:ext uri="{FF2B5EF4-FFF2-40B4-BE49-F238E27FC236}">
                <a16:creationId xmlns:a16="http://schemas.microsoft.com/office/drawing/2014/main" id="{9FD094FF-515B-F3A0-CA25-5C728CDC3E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" y="1313238"/>
            <a:ext cx="8888854" cy="5012663"/>
          </a:xfrm>
        </p:spPr>
        <p:txBody>
          <a:bodyPr>
            <a:normAutofit/>
          </a:bodyPr>
          <a:lstStyle/>
          <a:p>
            <a:pPr marL="525463" lvl="0" indent="-342900" defTabSz="914400" eaLnBrk="0" fontAlgn="base" hangingPunct="0">
              <a:lnSpc>
                <a:spcPct val="100000"/>
              </a:lnSpc>
              <a:spcBef>
                <a:spcPts val="24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cs-CZ" altLang="cs-CZ" b="0" kern="0" dirty="0">
                <a:latin typeface="+mn-lt"/>
                <a:cs typeface="Arial"/>
              </a:rPr>
              <a:t>Znemožnění vzniku příznivých podmínek</a:t>
            </a:r>
          </a:p>
          <a:p>
            <a:pPr marL="525463" lvl="0" indent="-342900" defTabSz="914400" eaLnBrk="0" fontAlgn="base" hangingPunct="0">
              <a:lnSpc>
                <a:spcPct val="100000"/>
              </a:lnSpc>
              <a:spcBef>
                <a:spcPts val="24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cs-CZ" altLang="cs-CZ" b="0" kern="0" dirty="0">
                <a:latin typeface="+mn-lt"/>
                <a:cs typeface="Arial"/>
              </a:rPr>
              <a:t>Návrh konstrukčního a materiálového řešení – eliminace kritických detailů</a:t>
            </a:r>
            <a:br>
              <a:rPr lang="cs-CZ" altLang="cs-CZ" b="0" kern="0" dirty="0">
                <a:latin typeface="+mn-lt"/>
                <a:cs typeface="Arial"/>
              </a:rPr>
            </a:br>
            <a:r>
              <a:rPr lang="cs-CZ" altLang="cs-CZ" b="0" kern="0" dirty="0">
                <a:latin typeface="+mn-lt"/>
                <a:cs typeface="Arial"/>
              </a:rPr>
              <a:t>	- tepelné mosty a tepelná ochrana budovy celkově</a:t>
            </a:r>
            <a:br>
              <a:rPr lang="cs-CZ" altLang="cs-CZ" b="0" kern="0" dirty="0">
                <a:latin typeface="+mn-lt"/>
                <a:cs typeface="Arial"/>
              </a:rPr>
            </a:br>
            <a:r>
              <a:rPr lang="cs-CZ" altLang="cs-CZ" b="0" kern="0" dirty="0">
                <a:latin typeface="+mn-lt"/>
                <a:cs typeface="Arial"/>
              </a:rPr>
              <a:t>	- kondenzace vlhkosti</a:t>
            </a:r>
          </a:p>
          <a:p>
            <a:pPr marL="525463" lvl="0" indent="-342900" defTabSz="914400" eaLnBrk="0" fontAlgn="base" hangingPunct="0">
              <a:lnSpc>
                <a:spcPct val="100000"/>
              </a:lnSpc>
              <a:spcBef>
                <a:spcPts val="24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cs-CZ" altLang="cs-CZ" b="0" kern="0" dirty="0">
                <a:latin typeface="+mn-lt"/>
                <a:cs typeface="Arial"/>
              </a:rPr>
              <a:t>Identifikace a odstranění příčin vzniku poruch</a:t>
            </a:r>
            <a:br>
              <a:rPr lang="cs-CZ" altLang="cs-CZ" b="0" kern="0" dirty="0">
                <a:latin typeface="+mn-lt"/>
                <a:cs typeface="Arial"/>
              </a:rPr>
            </a:br>
            <a:r>
              <a:rPr lang="cs-CZ" altLang="cs-CZ" b="0" kern="0" dirty="0">
                <a:latin typeface="+mn-lt"/>
                <a:cs typeface="Arial"/>
              </a:rPr>
              <a:t>	- nefunkční/chybějící hydroizolace</a:t>
            </a:r>
            <a:br>
              <a:rPr lang="cs-CZ" altLang="cs-CZ" b="0" kern="0" dirty="0">
                <a:latin typeface="+mn-lt"/>
                <a:cs typeface="Arial"/>
              </a:rPr>
            </a:br>
            <a:r>
              <a:rPr lang="cs-CZ" altLang="cs-CZ" b="0" kern="0" dirty="0">
                <a:latin typeface="+mn-lt"/>
                <a:cs typeface="Arial"/>
              </a:rPr>
              <a:t>	- poškozená parozábrana</a:t>
            </a:r>
            <a:br>
              <a:rPr lang="cs-CZ" altLang="cs-CZ" b="0" kern="0" dirty="0">
                <a:latin typeface="+mn-lt"/>
                <a:cs typeface="Arial"/>
              </a:rPr>
            </a:br>
            <a:r>
              <a:rPr lang="cs-CZ" altLang="cs-CZ" b="0" kern="0" dirty="0">
                <a:latin typeface="+mn-lt"/>
                <a:cs typeface="Arial"/>
              </a:rPr>
              <a:t>	- zatékání, odstřikující voda</a:t>
            </a:r>
            <a:br>
              <a:rPr lang="cs-CZ" altLang="cs-CZ" b="0" kern="0" dirty="0">
                <a:latin typeface="+mn-lt"/>
                <a:cs typeface="Arial"/>
              </a:rPr>
            </a:br>
            <a:r>
              <a:rPr lang="cs-CZ" altLang="cs-CZ" b="0" kern="0" dirty="0">
                <a:latin typeface="+mn-lt"/>
                <a:cs typeface="Arial"/>
              </a:rPr>
              <a:t>	- nedostatečná tepelná izolace</a:t>
            </a:r>
            <a:br>
              <a:rPr lang="cs-CZ" altLang="cs-CZ" b="0" kern="0" dirty="0">
                <a:latin typeface="+mn-lt"/>
                <a:cs typeface="Arial"/>
              </a:rPr>
            </a:br>
            <a:r>
              <a:rPr lang="cs-CZ" altLang="cs-CZ" b="0" kern="0" dirty="0">
                <a:latin typeface="+mn-lt"/>
                <a:cs typeface="Arial"/>
              </a:rPr>
              <a:t>	- chybějící/porušená povrchová vrstva</a:t>
            </a:r>
          </a:p>
          <a:p>
            <a:pPr marL="525463" lvl="0" indent="-342900" defTabSz="914400" eaLnBrk="0" fontAlgn="base" hangingPunct="0">
              <a:lnSpc>
                <a:spcPct val="100000"/>
              </a:lnSpc>
              <a:spcBef>
                <a:spcPts val="240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endParaRPr lang="cs-CZ" altLang="cs-CZ" b="0" kern="0" dirty="0">
              <a:latin typeface="+mn-lt"/>
              <a:cs typeface="Arial"/>
            </a:endParaRPr>
          </a:p>
          <a:p>
            <a:pPr marL="525463" lvl="0" indent="-342900" defTabSz="914400" eaLnBrk="0" fontAlgn="base" hangingPunct="0">
              <a:lnSpc>
                <a:spcPct val="100000"/>
              </a:lnSpc>
              <a:spcBef>
                <a:spcPts val="240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endParaRPr lang="cs-CZ" altLang="cs-CZ" b="0" kern="0" dirty="0">
              <a:latin typeface="+mn-lt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42846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91"/>
    </mc:Choice>
    <mc:Fallback xmlns="">
      <p:transition spd="slow" advTm="4891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Přímá spojnice 3"/>
          <p:cNvCxnSpPr/>
          <p:nvPr/>
        </p:nvCxnSpPr>
        <p:spPr>
          <a:xfrm>
            <a:off x="2029326" y="1124749"/>
            <a:ext cx="6771325" cy="0"/>
          </a:xfrm>
          <a:prstGeom prst="line">
            <a:avLst/>
          </a:prstGeom>
          <a:noFill/>
          <a:ln w="19050" cap="flat" cmpd="sng" algn="ctr">
            <a:solidFill>
              <a:srgbClr val="0065BD"/>
            </a:solidFill>
            <a:prstDash val="solid"/>
            <a:miter lim="800000"/>
          </a:ln>
          <a:effectLst/>
        </p:spPr>
      </p:cxnSp>
      <p:cxnSp>
        <p:nvCxnSpPr>
          <p:cNvPr id="7" name="Přímá spojnice 6"/>
          <p:cNvCxnSpPr/>
          <p:nvPr/>
        </p:nvCxnSpPr>
        <p:spPr>
          <a:xfrm>
            <a:off x="376989" y="6379643"/>
            <a:ext cx="8431683" cy="0"/>
          </a:xfrm>
          <a:prstGeom prst="line">
            <a:avLst/>
          </a:prstGeom>
          <a:noFill/>
          <a:ln w="12700" cap="flat" cmpd="sng" algn="ctr">
            <a:solidFill>
              <a:srgbClr val="0065BD"/>
            </a:solidFill>
            <a:prstDash val="solid"/>
            <a:miter lim="800000"/>
          </a:ln>
          <a:effectLst/>
        </p:spPr>
      </p:cxnSp>
      <p:sp>
        <p:nvSpPr>
          <p:cNvPr id="11" name="Obdélník 10"/>
          <p:cNvSpPr/>
          <p:nvPr/>
        </p:nvSpPr>
        <p:spPr>
          <a:xfrm>
            <a:off x="8391076" y="6389966"/>
            <a:ext cx="409575" cy="409575"/>
          </a:xfrm>
          <a:prstGeom prst="rect">
            <a:avLst/>
          </a:prstGeom>
          <a:solidFill>
            <a:srgbClr val="0065C0"/>
          </a:solidFill>
          <a:ln w="12700" cap="flat" cmpd="sng" algn="ctr">
            <a:solidFill>
              <a:srgbClr val="0065BD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8399096" y="6432843"/>
            <a:ext cx="4095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cs-CZ" sz="1400" dirty="0">
                <a:solidFill>
                  <a:prstClr val="white"/>
                </a:solidFill>
                <a:latin typeface="Calibri" panose="020F0502020204030204"/>
              </a:rPr>
              <a:t>5</a:t>
            </a:r>
          </a:p>
        </p:txBody>
      </p:sp>
      <p:sp>
        <p:nvSpPr>
          <p:cNvPr id="13" name="Podnadpis 2"/>
          <p:cNvSpPr txBox="1">
            <a:spLocks/>
          </p:cNvSpPr>
          <p:nvPr/>
        </p:nvSpPr>
        <p:spPr>
          <a:xfrm>
            <a:off x="2238647" y="268248"/>
            <a:ext cx="6649803" cy="67589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cs-CZ" sz="4000" b="1" dirty="0">
                <a:solidFill>
                  <a:srgbClr val="0165C2"/>
                </a:solidFill>
                <a:cs typeface="Arial" pitchFamily="34" charset="0"/>
              </a:rPr>
              <a:t>Zamezení vzniku poruch</a:t>
            </a:r>
            <a:endParaRPr lang="en-US" sz="4000" dirty="0">
              <a:solidFill>
                <a:srgbClr val="0067C4"/>
              </a:solidFill>
              <a:cs typeface="Calibri" panose="020F0502020204030204" pitchFamily="34" charset="0"/>
            </a:endParaRPr>
          </a:p>
        </p:txBody>
      </p:sp>
      <p:sp>
        <p:nvSpPr>
          <p:cNvPr id="2" name="Podnadpis 2">
            <a:extLst>
              <a:ext uri="{FF2B5EF4-FFF2-40B4-BE49-F238E27FC236}">
                <a16:creationId xmlns:a16="http://schemas.microsoft.com/office/drawing/2014/main" id="{9FD094FF-515B-F3A0-CA25-5C728CDC3E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" y="1313238"/>
            <a:ext cx="8888854" cy="5012663"/>
          </a:xfrm>
        </p:spPr>
        <p:txBody>
          <a:bodyPr>
            <a:normAutofit/>
          </a:bodyPr>
          <a:lstStyle/>
          <a:p>
            <a:pPr marL="525463" lvl="0" indent="-342900" defTabSz="914400" eaLnBrk="0" fontAlgn="base" hangingPunct="0">
              <a:lnSpc>
                <a:spcPct val="100000"/>
              </a:lnSpc>
              <a:spcBef>
                <a:spcPts val="24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cs-CZ" altLang="cs-CZ" b="0" kern="0" dirty="0">
                <a:latin typeface="+mn-lt"/>
                <a:cs typeface="Arial"/>
              </a:rPr>
              <a:t>Úprava vlastností</a:t>
            </a:r>
            <a:br>
              <a:rPr lang="cs-CZ" altLang="cs-CZ" b="0" kern="0" dirty="0">
                <a:latin typeface="+mn-lt"/>
                <a:cs typeface="Arial"/>
              </a:rPr>
            </a:br>
            <a:r>
              <a:rPr lang="cs-CZ" altLang="cs-CZ" b="0" kern="0" dirty="0">
                <a:latin typeface="+mn-lt"/>
                <a:cs typeface="Arial"/>
              </a:rPr>
              <a:t>	- hydrofobizace</a:t>
            </a:r>
            <a:br>
              <a:rPr lang="cs-CZ" altLang="cs-CZ" b="0" kern="0" dirty="0">
                <a:latin typeface="+mn-lt"/>
                <a:cs typeface="Arial"/>
              </a:rPr>
            </a:br>
            <a:r>
              <a:rPr lang="cs-CZ" altLang="cs-CZ" b="0" kern="0" dirty="0">
                <a:latin typeface="+mn-lt"/>
                <a:cs typeface="Arial"/>
              </a:rPr>
              <a:t>	- aplikace biocidních látek</a:t>
            </a:r>
          </a:p>
          <a:p>
            <a:pPr marL="525463" lvl="0" indent="-342900" defTabSz="914400" eaLnBrk="0" fontAlgn="base" hangingPunct="0">
              <a:lnSpc>
                <a:spcPct val="100000"/>
              </a:lnSpc>
              <a:spcBef>
                <a:spcPts val="24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cs-CZ" altLang="cs-CZ" b="0" kern="0" dirty="0">
                <a:latin typeface="+mn-lt"/>
                <a:cs typeface="Arial"/>
              </a:rPr>
              <a:t>Optimalizace skladby na základě dlouhodobého posouzení tepelně-vlhkostního chování =&gt; prezentace dosažených výsledků v rámci publikace:</a:t>
            </a:r>
          </a:p>
          <a:p>
            <a:pPr marL="182563" defTabSz="914400" eaLnBrk="0" fontAlgn="base" hangingPunct="0">
              <a:lnSpc>
                <a:spcPct val="100000"/>
              </a:lnSpc>
              <a:spcBef>
                <a:spcPts val="2400"/>
              </a:spcBef>
              <a:spcAft>
                <a:spcPct val="0"/>
              </a:spcAft>
            </a:pPr>
            <a:r>
              <a:rPr lang="en-US" b="1" dirty="0"/>
              <a:t>Exterior thermal insulation systems for AAC building envelopes: Computational analysis aimed at increasing service life</a:t>
            </a:r>
          </a:p>
          <a:p>
            <a:pPr marL="525463" lvl="0" indent="-342900" defTabSz="914400" eaLnBrk="0" fontAlgn="base" hangingPunct="0">
              <a:lnSpc>
                <a:spcPct val="100000"/>
              </a:lnSpc>
              <a:spcBef>
                <a:spcPts val="240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endParaRPr lang="cs-CZ" altLang="cs-CZ" b="0" kern="0" dirty="0">
              <a:latin typeface="+mn-lt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54103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91"/>
    </mc:Choice>
    <mc:Fallback xmlns="">
      <p:transition spd="slow" advTm="4891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9"/>
          <p:cNvSpPr>
            <a:spLocks noGrp="1"/>
          </p:cNvSpPr>
          <p:nvPr>
            <p:ph type="ctrTitle"/>
          </p:nvPr>
        </p:nvSpPr>
        <p:spPr>
          <a:xfrm>
            <a:off x="667821" y="4693791"/>
            <a:ext cx="8344686" cy="845389"/>
          </a:xfrm>
        </p:spPr>
        <p:txBody>
          <a:bodyPr>
            <a:noAutofit/>
          </a:bodyPr>
          <a:lstStyle/>
          <a:p>
            <a:pPr algn="ctr"/>
            <a:r>
              <a:rPr lang="cs-CZ" sz="4400" dirty="0"/>
              <a:t>Děkuji </a:t>
            </a:r>
            <a:r>
              <a:rPr lang="cs-CZ" sz="4400"/>
              <a:t>za pozornost</a:t>
            </a:r>
            <a:endParaRPr lang="en-US" sz="4400" dirty="0"/>
          </a:p>
        </p:txBody>
      </p:sp>
      <p:cxnSp>
        <p:nvCxnSpPr>
          <p:cNvPr id="12" name="Přímá spojnice 11"/>
          <p:cNvCxnSpPr/>
          <p:nvPr/>
        </p:nvCxnSpPr>
        <p:spPr>
          <a:xfrm>
            <a:off x="4010140" y="372085"/>
            <a:ext cx="5002366" cy="14638"/>
          </a:xfrm>
          <a:prstGeom prst="line">
            <a:avLst/>
          </a:prstGeom>
          <a:noFill/>
          <a:ln w="12700" cap="flat" cmpd="sng" algn="ctr">
            <a:solidFill>
              <a:schemeClr val="bg1"/>
            </a:solidFill>
            <a:prstDash val="solid"/>
            <a:miter lim="800000"/>
          </a:ln>
          <a:effectLst/>
        </p:spPr>
      </p:cxnSp>
      <p:cxnSp>
        <p:nvCxnSpPr>
          <p:cNvPr id="13" name="Přímá spojnice 12"/>
          <p:cNvCxnSpPr/>
          <p:nvPr/>
        </p:nvCxnSpPr>
        <p:spPr>
          <a:xfrm>
            <a:off x="184485" y="6447089"/>
            <a:ext cx="8742948" cy="0"/>
          </a:xfrm>
          <a:prstGeom prst="line">
            <a:avLst/>
          </a:prstGeom>
          <a:noFill/>
          <a:ln w="12700" cap="flat" cmpd="sng" algn="ctr">
            <a:solidFill>
              <a:schemeClr val="bg1"/>
            </a:solidFill>
            <a:prstDash val="solid"/>
            <a:miter lim="800000"/>
          </a:ln>
          <a:effectLst/>
        </p:spPr>
      </p:cxnSp>
      <p:sp>
        <p:nvSpPr>
          <p:cNvPr id="14" name="TextovéPole 1"/>
          <p:cNvSpPr txBox="1">
            <a:spLocks noChangeArrowheads="1"/>
          </p:cNvSpPr>
          <p:nvPr/>
        </p:nvSpPr>
        <p:spPr bwMode="auto">
          <a:xfrm>
            <a:off x="2342509" y="48919"/>
            <a:ext cx="674534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algn="r" defTabSz="91440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cs-CZ" sz="1800" b="1" kern="0" dirty="0">
                <a:solidFill>
                  <a:schemeClr val="bg1"/>
                </a:solidFill>
                <a:latin typeface="+mn-lt"/>
              </a:rPr>
              <a:t>Faculty of Civil Engineering, CTU Prague</a:t>
            </a:r>
          </a:p>
          <a:p>
            <a:pPr lvl="0" algn="r" defTabSz="91440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cs-CZ" sz="1800" b="1" kern="0" dirty="0">
                <a:solidFill>
                  <a:schemeClr val="bg1"/>
                </a:solidFill>
                <a:latin typeface="+mn-lt"/>
              </a:rPr>
              <a:t>Department of Materials Engineering and Chemistry</a:t>
            </a:r>
          </a:p>
          <a:p>
            <a:pPr marL="0" marR="0" lvl="0" indent="0" algn="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593108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" y="1313238"/>
            <a:ext cx="8888854" cy="5012663"/>
          </a:xfrm>
        </p:spPr>
        <p:txBody>
          <a:bodyPr>
            <a:normAutofit/>
          </a:bodyPr>
          <a:lstStyle/>
          <a:p>
            <a:pPr marL="525463" lvl="0" indent="-342900" defTabSz="914400" eaLnBrk="0" fontAlgn="base" hangingPunct="0">
              <a:lnSpc>
                <a:spcPct val="100000"/>
              </a:lnSpc>
              <a:spcBef>
                <a:spcPts val="24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cs-CZ" altLang="cs-CZ" b="0" kern="0" dirty="0">
                <a:latin typeface="+mn-lt"/>
                <a:cs typeface="Arial"/>
              </a:rPr>
              <a:t>Základní úloha budov </a:t>
            </a:r>
            <a:br>
              <a:rPr lang="cs-CZ" altLang="cs-CZ" b="0" kern="0" dirty="0">
                <a:latin typeface="+mn-lt"/>
                <a:cs typeface="Arial"/>
              </a:rPr>
            </a:br>
            <a:r>
              <a:rPr lang="cs-CZ" altLang="cs-CZ" b="0" kern="0" dirty="0">
                <a:latin typeface="+mn-lt"/>
                <a:cs typeface="Arial"/>
              </a:rPr>
              <a:t>-&gt; ochrana před vlivem vnějšího prostředí</a:t>
            </a:r>
            <a:br>
              <a:rPr lang="cs-CZ" altLang="cs-CZ" b="0" kern="0" dirty="0">
                <a:latin typeface="+mn-lt"/>
                <a:cs typeface="Arial"/>
              </a:rPr>
            </a:br>
            <a:r>
              <a:rPr lang="cs-CZ" altLang="cs-CZ" b="0" kern="0" dirty="0">
                <a:latin typeface="+mn-lt"/>
                <a:cs typeface="Arial"/>
              </a:rPr>
              <a:t>-&gt; vytvoření odděleného prostoru s kvalitnějším prostředím (teplota, vlhkost, hluk)</a:t>
            </a:r>
          </a:p>
          <a:p>
            <a:pPr marL="525463" lvl="0" indent="-342900" defTabSz="914400" eaLnBrk="0" fontAlgn="base" hangingPunct="0">
              <a:lnSpc>
                <a:spcPct val="100000"/>
              </a:lnSpc>
              <a:spcBef>
                <a:spcPts val="24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cs-CZ" altLang="cs-CZ" b="0" kern="0" dirty="0">
                <a:latin typeface="+mn-lt"/>
                <a:cs typeface="Arial"/>
              </a:rPr>
              <a:t>Konstrukce vytváří rozhraní mezi odlišným prostředím</a:t>
            </a:r>
          </a:p>
          <a:p>
            <a:pPr marL="525463" lvl="0" indent="-342900" defTabSz="914400" eaLnBrk="0" fontAlgn="base" hangingPunct="0">
              <a:lnSpc>
                <a:spcPct val="100000"/>
              </a:lnSpc>
              <a:spcBef>
                <a:spcPts val="24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cs-CZ" altLang="cs-CZ" b="0" kern="0" dirty="0">
                <a:latin typeface="+mn-lt"/>
                <a:cs typeface="Arial"/>
              </a:rPr>
              <a:t>Princip dosažení rovnováhy -&gt; iniciace transportních procesů skrz konstrukci až do dosažení ustáleného stavu</a:t>
            </a:r>
          </a:p>
        </p:txBody>
      </p:sp>
      <p:cxnSp>
        <p:nvCxnSpPr>
          <p:cNvPr id="4" name="Přímá spojnice 3"/>
          <p:cNvCxnSpPr/>
          <p:nvPr/>
        </p:nvCxnSpPr>
        <p:spPr>
          <a:xfrm>
            <a:off x="2029326" y="1124749"/>
            <a:ext cx="6771325" cy="0"/>
          </a:xfrm>
          <a:prstGeom prst="line">
            <a:avLst/>
          </a:prstGeom>
          <a:noFill/>
          <a:ln w="19050" cap="flat" cmpd="sng" algn="ctr">
            <a:solidFill>
              <a:srgbClr val="0065BD"/>
            </a:solidFill>
            <a:prstDash val="solid"/>
            <a:miter lim="800000"/>
          </a:ln>
          <a:effectLst/>
        </p:spPr>
      </p:cxnSp>
      <p:cxnSp>
        <p:nvCxnSpPr>
          <p:cNvPr id="7" name="Přímá spojnice 6"/>
          <p:cNvCxnSpPr/>
          <p:nvPr/>
        </p:nvCxnSpPr>
        <p:spPr>
          <a:xfrm>
            <a:off x="376989" y="6379643"/>
            <a:ext cx="8431683" cy="0"/>
          </a:xfrm>
          <a:prstGeom prst="line">
            <a:avLst/>
          </a:prstGeom>
          <a:noFill/>
          <a:ln w="12700" cap="flat" cmpd="sng" algn="ctr">
            <a:solidFill>
              <a:srgbClr val="0065BD"/>
            </a:solidFill>
            <a:prstDash val="solid"/>
            <a:miter lim="800000"/>
          </a:ln>
          <a:effectLst/>
        </p:spPr>
      </p:cxnSp>
      <p:sp>
        <p:nvSpPr>
          <p:cNvPr id="11" name="Obdélník 10"/>
          <p:cNvSpPr/>
          <p:nvPr/>
        </p:nvSpPr>
        <p:spPr>
          <a:xfrm>
            <a:off x="8391076" y="6389966"/>
            <a:ext cx="409575" cy="409575"/>
          </a:xfrm>
          <a:prstGeom prst="rect">
            <a:avLst/>
          </a:prstGeom>
          <a:solidFill>
            <a:srgbClr val="0065C0"/>
          </a:solidFill>
          <a:ln w="12700" cap="flat" cmpd="sng" algn="ctr">
            <a:solidFill>
              <a:srgbClr val="0065BD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8399096" y="6432843"/>
            <a:ext cx="4095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cs-CZ" sz="1400" dirty="0">
                <a:solidFill>
                  <a:prstClr val="white"/>
                </a:solidFill>
                <a:latin typeface="Calibri" panose="020F0502020204030204"/>
              </a:rPr>
              <a:t>2</a:t>
            </a:r>
          </a:p>
        </p:txBody>
      </p:sp>
      <p:sp>
        <p:nvSpPr>
          <p:cNvPr id="13" name="Podnadpis 2"/>
          <p:cNvSpPr txBox="1">
            <a:spLocks/>
          </p:cNvSpPr>
          <p:nvPr/>
        </p:nvSpPr>
        <p:spPr>
          <a:xfrm>
            <a:off x="2238647" y="268248"/>
            <a:ext cx="6649803" cy="67589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cs-CZ" sz="4000" b="1" dirty="0">
                <a:solidFill>
                  <a:srgbClr val="0165C2"/>
                </a:solidFill>
                <a:cs typeface="Arial" pitchFamily="34" charset="0"/>
              </a:rPr>
              <a:t>Úvod do problematiky</a:t>
            </a:r>
            <a:endParaRPr lang="en-US" sz="4000" dirty="0">
              <a:solidFill>
                <a:srgbClr val="0067C4"/>
              </a:solidFill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4610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91"/>
    </mc:Choice>
    <mc:Fallback xmlns="">
      <p:transition spd="slow" advTm="489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" y="1313238"/>
            <a:ext cx="8888854" cy="5012663"/>
          </a:xfrm>
        </p:spPr>
        <p:txBody>
          <a:bodyPr>
            <a:normAutofit/>
          </a:bodyPr>
          <a:lstStyle/>
          <a:p>
            <a:pPr marL="525463" lvl="0" indent="-342900" defTabSz="914400" eaLnBrk="0" fontAlgn="base" hangingPunct="0">
              <a:lnSpc>
                <a:spcPct val="100000"/>
              </a:lnSpc>
              <a:spcBef>
                <a:spcPts val="24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cs-CZ" altLang="cs-CZ" b="0" kern="0" dirty="0">
                <a:latin typeface="+mn-lt"/>
                <a:cs typeface="Arial"/>
              </a:rPr>
              <a:t>K ustálení dojde pouze při stálém působení neměnných okolních vlivů</a:t>
            </a:r>
          </a:p>
          <a:p>
            <a:pPr marL="525463" lvl="0" indent="-342900" defTabSz="914400" eaLnBrk="0" fontAlgn="base" hangingPunct="0">
              <a:lnSpc>
                <a:spcPct val="100000"/>
              </a:lnSpc>
              <a:spcBef>
                <a:spcPts val="24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cs-CZ" altLang="cs-CZ" b="0" kern="0" dirty="0">
                <a:latin typeface="+mn-lt"/>
                <a:cs typeface="Arial"/>
              </a:rPr>
              <a:t>V reálných podmínkách budov k tomu nelze dospět (mění se teplotní i vlhkostní podmínky)</a:t>
            </a:r>
          </a:p>
          <a:p>
            <a:pPr marL="525463" lvl="0" indent="-342900" defTabSz="914400" eaLnBrk="0" fontAlgn="base" hangingPunct="0">
              <a:lnSpc>
                <a:spcPct val="100000"/>
              </a:lnSpc>
              <a:spcBef>
                <a:spcPts val="24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cs-CZ" altLang="cs-CZ" b="0" kern="0" dirty="0">
              <a:latin typeface="+mn-lt"/>
              <a:cs typeface="Arial"/>
            </a:endParaRPr>
          </a:p>
          <a:p>
            <a:pPr marL="525463" lvl="0" indent="-342900" defTabSz="914400" eaLnBrk="0" fontAlgn="base" hangingPunct="0">
              <a:lnSpc>
                <a:spcPct val="100000"/>
              </a:lnSpc>
              <a:spcBef>
                <a:spcPts val="24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cs-CZ" altLang="cs-CZ" b="0" kern="0" dirty="0">
              <a:latin typeface="+mn-lt"/>
              <a:cs typeface="Arial"/>
            </a:endParaRPr>
          </a:p>
          <a:p>
            <a:pPr marL="525463" lvl="0" indent="-342900" defTabSz="914400" eaLnBrk="0" fontAlgn="base" hangingPunct="0">
              <a:lnSpc>
                <a:spcPct val="100000"/>
              </a:lnSpc>
              <a:spcBef>
                <a:spcPts val="24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cs-CZ" altLang="cs-CZ" b="0" kern="0" dirty="0">
              <a:latin typeface="+mn-lt"/>
              <a:cs typeface="Arial"/>
            </a:endParaRPr>
          </a:p>
        </p:txBody>
      </p:sp>
      <p:cxnSp>
        <p:nvCxnSpPr>
          <p:cNvPr id="4" name="Přímá spojnice 3"/>
          <p:cNvCxnSpPr/>
          <p:nvPr/>
        </p:nvCxnSpPr>
        <p:spPr>
          <a:xfrm>
            <a:off x="2029326" y="1124749"/>
            <a:ext cx="6771325" cy="0"/>
          </a:xfrm>
          <a:prstGeom prst="line">
            <a:avLst/>
          </a:prstGeom>
          <a:noFill/>
          <a:ln w="19050" cap="flat" cmpd="sng" algn="ctr">
            <a:solidFill>
              <a:srgbClr val="0065BD"/>
            </a:solidFill>
            <a:prstDash val="solid"/>
            <a:miter lim="800000"/>
          </a:ln>
          <a:effectLst/>
        </p:spPr>
      </p:cxnSp>
      <p:cxnSp>
        <p:nvCxnSpPr>
          <p:cNvPr id="7" name="Přímá spojnice 6"/>
          <p:cNvCxnSpPr/>
          <p:nvPr/>
        </p:nvCxnSpPr>
        <p:spPr>
          <a:xfrm>
            <a:off x="376989" y="6379643"/>
            <a:ext cx="8431683" cy="0"/>
          </a:xfrm>
          <a:prstGeom prst="line">
            <a:avLst/>
          </a:prstGeom>
          <a:noFill/>
          <a:ln w="12700" cap="flat" cmpd="sng" algn="ctr">
            <a:solidFill>
              <a:srgbClr val="0065BD"/>
            </a:solidFill>
            <a:prstDash val="solid"/>
            <a:miter lim="800000"/>
          </a:ln>
          <a:effectLst/>
        </p:spPr>
      </p:cxnSp>
      <p:sp>
        <p:nvSpPr>
          <p:cNvPr id="11" name="Obdélník 10"/>
          <p:cNvSpPr/>
          <p:nvPr/>
        </p:nvSpPr>
        <p:spPr>
          <a:xfrm>
            <a:off x="8391076" y="6389966"/>
            <a:ext cx="409575" cy="409575"/>
          </a:xfrm>
          <a:prstGeom prst="rect">
            <a:avLst/>
          </a:prstGeom>
          <a:solidFill>
            <a:srgbClr val="0065C0"/>
          </a:solidFill>
          <a:ln w="12700" cap="flat" cmpd="sng" algn="ctr">
            <a:solidFill>
              <a:srgbClr val="0065BD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8399096" y="6432843"/>
            <a:ext cx="4095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cs-CZ" sz="1400" dirty="0">
                <a:solidFill>
                  <a:prstClr val="white"/>
                </a:solidFill>
                <a:latin typeface="Calibri" panose="020F0502020204030204"/>
              </a:rPr>
              <a:t>3</a:t>
            </a:r>
          </a:p>
        </p:txBody>
      </p:sp>
      <p:sp>
        <p:nvSpPr>
          <p:cNvPr id="13" name="Podnadpis 2"/>
          <p:cNvSpPr txBox="1">
            <a:spLocks/>
          </p:cNvSpPr>
          <p:nvPr/>
        </p:nvSpPr>
        <p:spPr>
          <a:xfrm>
            <a:off x="2238647" y="268248"/>
            <a:ext cx="6649803" cy="67589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cs-CZ" sz="4000" b="1" dirty="0">
                <a:solidFill>
                  <a:srgbClr val="0165C2"/>
                </a:solidFill>
                <a:cs typeface="Arial" pitchFamily="34" charset="0"/>
              </a:rPr>
              <a:t>Úvod do problematiky</a:t>
            </a:r>
            <a:endParaRPr lang="en-US" sz="4000" dirty="0">
              <a:solidFill>
                <a:srgbClr val="0067C4"/>
              </a:solidFill>
              <a:cs typeface="Calibri" panose="020F0502020204030204" pitchFamily="34" charset="0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0F399E2C-33F0-699B-3166-5053AA71C3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605" y="3705354"/>
            <a:ext cx="2944084" cy="2471135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EAD3703E-3AC9-2F88-AA67-BF243C9082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3854766"/>
            <a:ext cx="3875591" cy="2262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061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91"/>
    </mc:Choice>
    <mc:Fallback xmlns="">
      <p:transition spd="slow" advTm="489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" y="1313238"/>
            <a:ext cx="8751290" cy="4885789"/>
          </a:xfrm>
        </p:spPr>
        <p:txBody>
          <a:bodyPr>
            <a:normAutofit/>
          </a:bodyPr>
          <a:lstStyle/>
          <a:p>
            <a:pPr marL="525463" lvl="0" indent="-342900" defTabSz="914400" eaLnBrk="0" fontAlgn="base" hangingPunct="0">
              <a:lnSpc>
                <a:spcPct val="100000"/>
              </a:lnSpc>
              <a:spcBef>
                <a:spcPts val="24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cs-CZ" altLang="cs-CZ" b="0" kern="0" dirty="0">
                <a:latin typeface="+mn-lt"/>
                <a:cs typeface="Arial"/>
              </a:rPr>
              <a:t>Různá odezva materiálů na působení teploty a vlhkosti (či jejich změnu)</a:t>
            </a:r>
          </a:p>
          <a:p>
            <a:pPr marL="525463" lvl="0" indent="-342900" defTabSz="914400" eaLnBrk="0" fontAlgn="base" hangingPunct="0">
              <a:lnSpc>
                <a:spcPct val="100000"/>
              </a:lnSpc>
              <a:spcBef>
                <a:spcPts val="24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cs-CZ" altLang="cs-CZ" b="0" kern="0" dirty="0">
                <a:latin typeface="+mn-lt"/>
                <a:cs typeface="Arial"/>
              </a:rPr>
              <a:t>Spolupůsobení materiálů v konstrukci (vznik napětí a trhlin, ztráta funkčnosti -&gt; dopad na další materiály)</a:t>
            </a:r>
          </a:p>
          <a:p>
            <a:pPr marL="525463" lvl="0" indent="-342900" defTabSz="914400" eaLnBrk="0" fontAlgn="base" hangingPunct="0">
              <a:lnSpc>
                <a:spcPct val="100000"/>
              </a:lnSpc>
              <a:spcBef>
                <a:spcPts val="24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cs-CZ" altLang="cs-CZ" b="0" kern="0" dirty="0">
                <a:latin typeface="+mn-lt"/>
                <a:cs typeface="Arial"/>
              </a:rPr>
              <a:t>Cyklická odezva na změnu prostředí vede k postupné degradaci materiálů</a:t>
            </a:r>
          </a:p>
          <a:p>
            <a:pPr marL="525463" lvl="0" indent="-342900" defTabSz="914400" eaLnBrk="0" fontAlgn="base" hangingPunct="0">
              <a:lnSpc>
                <a:spcPct val="100000"/>
              </a:lnSpc>
              <a:spcBef>
                <a:spcPts val="24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cs-CZ" altLang="cs-CZ" b="0" kern="0" dirty="0">
                <a:latin typeface="+mn-lt"/>
                <a:cs typeface="Arial"/>
              </a:rPr>
              <a:t>Trvanlivost materiálů určuje životnost konstrukce (poruchy povrchových vrstev, ochrana výztuže)</a:t>
            </a:r>
          </a:p>
          <a:p>
            <a:pPr marL="525463" lvl="0" indent="-342900" defTabSz="914400" eaLnBrk="0" fontAlgn="base" hangingPunct="0">
              <a:lnSpc>
                <a:spcPct val="100000"/>
              </a:lnSpc>
              <a:spcBef>
                <a:spcPts val="24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cs-CZ" altLang="cs-CZ" b="0" kern="0" dirty="0">
                <a:latin typeface="+mn-lt"/>
                <a:cs typeface="Arial"/>
              </a:rPr>
              <a:t>Posuzování životnosti konstrukcí</a:t>
            </a:r>
          </a:p>
        </p:txBody>
      </p:sp>
      <p:cxnSp>
        <p:nvCxnSpPr>
          <p:cNvPr id="4" name="Přímá spojnice 3"/>
          <p:cNvCxnSpPr/>
          <p:nvPr/>
        </p:nvCxnSpPr>
        <p:spPr>
          <a:xfrm>
            <a:off x="2029326" y="1124749"/>
            <a:ext cx="6771325" cy="0"/>
          </a:xfrm>
          <a:prstGeom prst="line">
            <a:avLst/>
          </a:prstGeom>
          <a:noFill/>
          <a:ln w="19050" cap="flat" cmpd="sng" algn="ctr">
            <a:solidFill>
              <a:srgbClr val="0065BD"/>
            </a:solidFill>
            <a:prstDash val="solid"/>
            <a:miter lim="800000"/>
          </a:ln>
          <a:effectLst/>
        </p:spPr>
      </p:cxnSp>
      <p:cxnSp>
        <p:nvCxnSpPr>
          <p:cNvPr id="7" name="Přímá spojnice 6"/>
          <p:cNvCxnSpPr/>
          <p:nvPr/>
        </p:nvCxnSpPr>
        <p:spPr>
          <a:xfrm>
            <a:off x="376989" y="6379643"/>
            <a:ext cx="8431683" cy="0"/>
          </a:xfrm>
          <a:prstGeom prst="line">
            <a:avLst/>
          </a:prstGeom>
          <a:noFill/>
          <a:ln w="12700" cap="flat" cmpd="sng" algn="ctr">
            <a:solidFill>
              <a:srgbClr val="0065BD"/>
            </a:solidFill>
            <a:prstDash val="solid"/>
            <a:miter lim="800000"/>
          </a:ln>
          <a:effectLst/>
        </p:spPr>
      </p:cxnSp>
      <p:sp>
        <p:nvSpPr>
          <p:cNvPr id="11" name="Obdélník 10"/>
          <p:cNvSpPr/>
          <p:nvPr/>
        </p:nvSpPr>
        <p:spPr>
          <a:xfrm>
            <a:off x="8391076" y="6389966"/>
            <a:ext cx="409575" cy="409575"/>
          </a:xfrm>
          <a:prstGeom prst="rect">
            <a:avLst/>
          </a:prstGeom>
          <a:solidFill>
            <a:srgbClr val="0065C0"/>
          </a:solidFill>
          <a:ln w="12700" cap="flat" cmpd="sng" algn="ctr">
            <a:solidFill>
              <a:srgbClr val="0065BD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8399096" y="6432843"/>
            <a:ext cx="4095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cs-CZ" sz="1400" dirty="0">
                <a:solidFill>
                  <a:prstClr val="white"/>
                </a:solidFill>
                <a:latin typeface="Calibri" panose="020F0502020204030204"/>
              </a:rPr>
              <a:t>4</a:t>
            </a:r>
          </a:p>
        </p:txBody>
      </p:sp>
      <p:sp>
        <p:nvSpPr>
          <p:cNvPr id="13" name="Podnadpis 2"/>
          <p:cNvSpPr txBox="1">
            <a:spLocks/>
          </p:cNvSpPr>
          <p:nvPr/>
        </p:nvSpPr>
        <p:spPr>
          <a:xfrm>
            <a:off x="2238647" y="268248"/>
            <a:ext cx="6649803" cy="67589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cs-CZ" sz="4000" b="1" dirty="0">
                <a:solidFill>
                  <a:srgbClr val="0165C2"/>
                </a:solidFill>
                <a:cs typeface="Arial" pitchFamily="34" charset="0"/>
              </a:rPr>
              <a:t>Úvod do problematiky</a:t>
            </a:r>
            <a:endParaRPr lang="en-US" sz="4000" dirty="0">
              <a:solidFill>
                <a:srgbClr val="0067C4"/>
              </a:solidFill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8017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91"/>
    </mc:Choice>
    <mc:Fallback xmlns="">
      <p:transition spd="slow" advTm="489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" y="1313238"/>
            <a:ext cx="8751290" cy="4885789"/>
          </a:xfrm>
        </p:spPr>
        <p:txBody>
          <a:bodyPr>
            <a:normAutofit/>
          </a:bodyPr>
          <a:lstStyle/>
          <a:p>
            <a:pPr marL="182563" lvl="0" defTabSz="914400" eaLnBrk="0" fontAlgn="base" hangingPunct="0">
              <a:lnSpc>
                <a:spcPct val="100000"/>
              </a:lnSpc>
              <a:spcBef>
                <a:spcPts val="2400"/>
              </a:spcBef>
              <a:spcAft>
                <a:spcPct val="0"/>
              </a:spcAft>
            </a:pPr>
            <a:r>
              <a:rPr lang="cs-CZ" altLang="cs-CZ" b="0" kern="0" dirty="0">
                <a:latin typeface="+mn-lt"/>
                <a:cs typeface="Arial"/>
              </a:rPr>
              <a:t>Spolupůsobení materiálů, vliv na životnost konstrukce</a:t>
            </a:r>
          </a:p>
        </p:txBody>
      </p:sp>
      <p:cxnSp>
        <p:nvCxnSpPr>
          <p:cNvPr id="4" name="Přímá spojnice 3"/>
          <p:cNvCxnSpPr/>
          <p:nvPr/>
        </p:nvCxnSpPr>
        <p:spPr>
          <a:xfrm>
            <a:off x="2029326" y="1124749"/>
            <a:ext cx="6771325" cy="0"/>
          </a:xfrm>
          <a:prstGeom prst="line">
            <a:avLst/>
          </a:prstGeom>
          <a:noFill/>
          <a:ln w="19050" cap="flat" cmpd="sng" algn="ctr">
            <a:solidFill>
              <a:srgbClr val="0065BD"/>
            </a:solidFill>
            <a:prstDash val="solid"/>
            <a:miter lim="800000"/>
          </a:ln>
          <a:effectLst/>
        </p:spPr>
      </p:cxnSp>
      <p:cxnSp>
        <p:nvCxnSpPr>
          <p:cNvPr id="7" name="Přímá spojnice 6"/>
          <p:cNvCxnSpPr/>
          <p:nvPr/>
        </p:nvCxnSpPr>
        <p:spPr>
          <a:xfrm>
            <a:off x="376989" y="6379643"/>
            <a:ext cx="8431683" cy="0"/>
          </a:xfrm>
          <a:prstGeom prst="line">
            <a:avLst/>
          </a:prstGeom>
          <a:noFill/>
          <a:ln w="12700" cap="flat" cmpd="sng" algn="ctr">
            <a:solidFill>
              <a:srgbClr val="0065BD"/>
            </a:solidFill>
            <a:prstDash val="solid"/>
            <a:miter lim="800000"/>
          </a:ln>
          <a:effectLst/>
        </p:spPr>
      </p:cxnSp>
      <p:sp>
        <p:nvSpPr>
          <p:cNvPr id="11" name="Obdélník 10"/>
          <p:cNvSpPr/>
          <p:nvPr/>
        </p:nvSpPr>
        <p:spPr>
          <a:xfrm>
            <a:off x="8391076" y="6389966"/>
            <a:ext cx="409575" cy="409575"/>
          </a:xfrm>
          <a:prstGeom prst="rect">
            <a:avLst/>
          </a:prstGeom>
          <a:solidFill>
            <a:srgbClr val="0065C0"/>
          </a:solidFill>
          <a:ln w="12700" cap="flat" cmpd="sng" algn="ctr">
            <a:solidFill>
              <a:srgbClr val="0065BD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8399096" y="6432843"/>
            <a:ext cx="4095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cs-CZ" sz="1400" dirty="0">
                <a:solidFill>
                  <a:prstClr val="white"/>
                </a:solidFill>
                <a:latin typeface="Calibri" panose="020F0502020204030204"/>
              </a:rPr>
              <a:t>4</a:t>
            </a:r>
          </a:p>
        </p:txBody>
      </p:sp>
      <p:sp>
        <p:nvSpPr>
          <p:cNvPr id="13" name="Podnadpis 2"/>
          <p:cNvSpPr txBox="1">
            <a:spLocks/>
          </p:cNvSpPr>
          <p:nvPr/>
        </p:nvSpPr>
        <p:spPr>
          <a:xfrm>
            <a:off x="2238647" y="268248"/>
            <a:ext cx="6649803" cy="67589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cs-CZ" sz="4000" b="1" dirty="0">
                <a:solidFill>
                  <a:srgbClr val="0165C2"/>
                </a:solidFill>
                <a:cs typeface="Arial" pitchFamily="34" charset="0"/>
              </a:rPr>
              <a:t>Úvod do problematiky</a:t>
            </a:r>
            <a:endParaRPr lang="en-US" sz="4000" dirty="0">
              <a:solidFill>
                <a:srgbClr val="0067C4"/>
              </a:solidFill>
              <a:cs typeface="Calibri" panose="020F0502020204030204" pitchFamily="34" charset="0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2A21477F-89D8-2582-CDFC-13E54EB64D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787" y="1904248"/>
            <a:ext cx="1504540" cy="1524698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8CF23304-9C74-942B-36FA-6548C3CA7C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91901" y="1904248"/>
            <a:ext cx="3888653" cy="2285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707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91"/>
    </mc:Choice>
    <mc:Fallback xmlns="">
      <p:transition spd="slow" advTm="4891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" y="1313238"/>
            <a:ext cx="8888854" cy="5012663"/>
          </a:xfrm>
        </p:spPr>
        <p:txBody>
          <a:bodyPr>
            <a:normAutofit fontScale="92500" lnSpcReduction="10000"/>
          </a:bodyPr>
          <a:lstStyle/>
          <a:p>
            <a:pPr marL="182563" lvl="0" defTabSz="914400" eaLnBrk="0" fontAlgn="base" hangingPunct="0">
              <a:lnSpc>
                <a:spcPct val="100000"/>
              </a:lnSpc>
              <a:spcBef>
                <a:spcPts val="2400"/>
              </a:spcBef>
              <a:spcAft>
                <a:spcPct val="0"/>
              </a:spcAft>
            </a:pPr>
            <a:r>
              <a:rPr lang="cs-CZ" altLang="cs-CZ" b="0" kern="0" dirty="0">
                <a:latin typeface="+mn-lt"/>
                <a:cs typeface="Arial"/>
              </a:rPr>
              <a:t>Experimentální metody posouzení životnosti</a:t>
            </a:r>
          </a:p>
          <a:p>
            <a:pPr marL="525463" lvl="0" indent="-342900" defTabSz="914400" eaLnBrk="0" fontAlgn="base" hangingPunct="0">
              <a:lnSpc>
                <a:spcPct val="100000"/>
              </a:lnSpc>
              <a:spcBef>
                <a:spcPts val="240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cs-CZ" altLang="cs-CZ" b="0" kern="0" dirty="0">
                <a:latin typeface="+mn-lt"/>
                <a:cs typeface="Arial"/>
              </a:rPr>
              <a:t>Zaměřují se spíše na jednotlivý materiál</a:t>
            </a:r>
          </a:p>
          <a:p>
            <a:pPr marL="525463" lvl="0" indent="-342900" defTabSz="914400" eaLnBrk="0" fontAlgn="base" hangingPunct="0">
              <a:lnSpc>
                <a:spcPct val="100000"/>
              </a:lnSpc>
              <a:spcBef>
                <a:spcPts val="240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cs-CZ" altLang="cs-CZ" b="0" kern="0" dirty="0">
                <a:latin typeface="+mn-lt"/>
                <a:cs typeface="Arial"/>
              </a:rPr>
              <a:t>Časová i technická náročnost (dlouhodobé pozorování, nutnost výstavby, skladování vzorků)</a:t>
            </a:r>
          </a:p>
          <a:p>
            <a:pPr marL="525463" lvl="0" indent="-342900" defTabSz="914400" eaLnBrk="0" fontAlgn="base" hangingPunct="0">
              <a:lnSpc>
                <a:spcPct val="100000"/>
              </a:lnSpc>
              <a:spcBef>
                <a:spcPts val="240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cs-CZ" altLang="cs-CZ" b="0" kern="0" dirty="0">
                <a:latin typeface="+mn-lt"/>
                <a:cs typeface="Arial"/>
              </a:rPr>
              <a:t>Posouzení konstrukce (full-</a:t>
            </a:r>
            <a:r>
              <a:rPr lang="cs-CZ" altLang="cs-CZ" b="0" kern="0" dirty="0" err="1">
                <a:latin typeface="+mn-lt"/>
                <a:cs typeface="Arial"/>
              </a:rPr>
              <a:t>scale</a:t>
            </a:r>
            <a:r>
              <a:rPr lang="cs-CZ" altLang="cs-CZ" b="0" kern="0" dirty="0">
                <a:latin typeface="+mn-lt"/>
                <a:cs typeface="Arial"/>
              </a:rPr>
              <a:t> nebo </a:t>
            </a:r>
            <a:r>
              <a:rPr lang="cs-CZ" altLang="cs-CZ" b="0" kern="0" dirty="0" err="1">
                <a:latin typeface="+mn-lt"/>
                <a:cs typeface="Arial"/>
              </a:rPr>
              <a:t>semi-scale</a:t>
            </a:r>
            <a:r>
              <a:rPr lang="cs-CZ" altLang="cs-CZ" b="0" kern="0" dirty="0">
                <a:latin typeface="+mn-lt"/>
                <a:cs typeface="Arial"/>
              </a:rPr>
              <a:t> experimenty) finančně náročné, omezené možnosti (spíše pro účely výzkumu)</a:t>
            </a:r>
          </a:p>
          <a:p>
            <a:pPr marL="182563" lvl="0" defTabSz="914400" eaLnBrk="0" fontAlgn="base" hangingPunct="0">
              <a:lnSpc>
                <a:spcPct val="100000"/>
              </a:lnSpc>
              <a:spcBef>
                <a:spcPts val="2400"/>
              </a:spcBef>
              <a:spcAft>
                <a:spcPct val="0"/>
              </a:spcAft>
            </a:pPr>
            <a:r>
              <a:rPr lang="cs-CZ" altLang="cs-CZ" b="0" kern="0" dirty="0">
                <a:latin typeface="+mn-lt"/>
                <a:cs typeface="Arial"/>
              </a:rPr>
              <a:t>Dostupná zjednodušení</a:t>
            </a:r>
          </a:p>
          <a:p>
            <a:pPr marL="525463" lvl="0" indent="-342900" defTabSz="914400" eaLnBrk="0" fontAlgn="base" hangingPunct="0">
              <a:lnSpc>
                <a:spcPct val="100000"/>
              </a:lnSpc>
              <a:spcBef>
                <a:spcPts val="240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cs-CZ" altLang="cs-CZ" b="0" kern="0" dirty="0">
                <a:latin typeface="+mn-lt"/>
                <a:cs typeface="Arial"/>
              </a:rPr>
              <a:t>Odhad dlouhodobých výsledků na základě „</a:t>
            </a:r>
            <a:r>
              <a:rPr lang="cs-CZ" altLang="cs-CZ" b="0" kern="0" dirty="0" err="1">
                <a:latin typeface="+mn-lt"/>
                <a:cs typeface="Arial"/>
              </a:rPr>
              <a:t>short</a:t>
            </a:r>
            <a:r>
              <a:rPr lang="cs-CZ" altLang="cs-CZ" b="0" kern="0" dirty="0">
                <a:latin typeface="+mn-lt"/>
                <a:cs typeface="Arial"/>
              </a:rPr>
              <a:t>-term“ dat</a:t>
            </a:r>
          </a:p>
          <a:p>
            <a:pPr marL="525463" lvl="0" indent="-342900" defTabSz="914400" eaLnBrk="0" fontAlgn="base" hangingPunct="0">
              <a:lnSpc>
                <a:spcPct val="100000"/>
              </a:lnSpc>
              <a:spcBef>
                <a:spcPts val="240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cs-CZ" altLang="cs-CZ" b="0" kern="0" dirty="0">
                <a:latin typeface="+mn-lt"/>
                <a:cs typeface="Arial"/>
              </a:rPr>
              <a:t>Akcelerované testy</a:t>
            </a:r>
          </a:p>
          <a:p>
            <a:pPr marL="525463" lvl="0" indent="-342900" defTabSz="914400" eaLnBrk="0" fontAlgn="base" hangingPunct="0">
              <a:lnSpc>
                <a:spcPct val="100000"/>
              </a:lnSpc>
              <a:spcBef>
                <a:spcPts val="240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endParaRPr lang="cs-CZ" altLang="cs-CZ" b="0" kern="0" dirty="0">
              <a:latin typeface="+mn-lt"/>
              <a:cs typeface="Arial"/>
            </a:endParaRPr>
          </a:p>
          <a:p>
            <a:pPr marL="525463" lvl="0" indent="-342900" defTabSz="914400" eaLnBrk="0" fontAlgn="base" hangingPunct="0">
              <a:lnSpc>
                <a:spcPct val="100000"/>
              </a:lnSpc>
              <a:spcBef>
                <a:spcPts val="240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endParaRPr lang="cs-CZ" altLang="cs-CZ" b="0" kern="0" dirty="0">
              <a:latin typeface="+mn-lt"/>
              <a:cs typeface="Arial"/>
            </a:endParaRPr>
          </a:p>
        </p:txBody>
      </p:sp>
      <p:cxnSp>
        <p:nvCxnSpPr>
          <p:cNvPr id="4" name="Přímá spojnice 3"/>
          <p:cNvCxnSpPr/>
          <p:nvPr/>
        </p:nvCxnSpPr>
        <p:spPr>
          <a:xfrm>
            <a:off x="2029326" y="1124749"/>
            <a:ext cx="6771325" cy="0"/>
          </a:xfrm>
          <a:prstGeom prst="line">
            <a:avLst/>
          </a:prstGeom>
          <a:noFill/>
          <a:ln w="19050" cap="flat" cmpd="sng" algn="ctr">
            <a:solidFill>
              <a:srgbClr val="0065BD"/>
            </a:solidFill>
            <a:prstDash val="solid"/>
            <a:miter lim="800000"/>
          </a:ln>
          <a:effectLst/>
        </p:spPr>
      </p:cxnSp>
      <p:cxnSp>
        <p:nvCxnSpPr>
          <p:cNvPr id="7" name="Přímá spojnice 6"/>
          <p:cNvCxnSpPr/>
          <p:nvPr/>
        </p:nvCxnSpPr>
        <p:spPr>
          <a:xfrm>
            <a:off x="376989" y="6379643"/>
            <a:ext cx="8431683" cy="0"/>
          </a:xfrm>
          <a:prstGeom prst="line">
            <a:avLst/>
          </a:prstGeom>
          <a:noFill/>
          <a:ln w="12700" cap="flat" cmpd="sng" algn="ctr">
            <a:solidFill>
              <a:srgbClr val="0065BD"/>
            </a:solidFill>
            <a:prstDash val="solid"/>
            <a:miter lim="800000"/>
          </a:ln>
          <a:effectLst/>
        </p:spPr>
      </p:cxnSp>
      <p:sp>
        <p:nvSpPr>
          <p:cNvPr id="11" name="Obdélník 10"/>
          <p:cNvSpPr/>
          <p:nvPr/>
        </p:nvSpPr>
        <p:spPr>
          <a:xfrm>
            <a:off x="8391076" y="6389966"/>
            <a:ext cx="409575" cy="409575"/>
          </a:xfrm>
          <a:prstGeom prst="rect">
            <a:avLst/>
          </a:prstGeom>
          <a:solidFill>
            <a:srgbClr val="0065C0"/>
          </a:solidFill>
          <a:ln w="12700" cap="flat" cmpd="sng" algn="ctr">
            <a:solidFill>
              <a:srgbClr val="0065BD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8399096" y="6432843"/>
            <a:ext cx="4095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cs-CZ" sz="1400" dirty="0">
                <a:solidFill>
                  <a:prstClr val="white"/>
                </a:solidFill>
                <a:latin typeface="Calibri" panose="020F0502020204030204"/>
              </a:rPr>
              <a:t>5</a:t>
            </a:r>
          </a:p>
        </p:txBody>
      </p:sp>
      <p:sp>
        <p:nvSpPr>
          <p:cNvPr id="13" name="Podnadpis 2"/>
          <p:cNvSpPr txBox="1">
            <a:spLocks/>
          </p:cNvSpPr>
          <p:nvPr/>
        </p:nvSpPr>
        <p:spPr>
          <a:xfrm>
            <a:off x="2238647" y="268248"/>
            <a:ext cx="6649803" cy="67589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cs-CZ" sz="4000" b="1" dirty="0">
                <a:solidFill>
                  <a:srgbClr val="0165C2"/>
                </a:solidFill>
                <a:cs typeface="Arial" pitchFamily="34" charset="0"/>
              </a:rPr>
              <a:t>Úvod do problematiky</a:t>
            </a:r>
            <a:endParaRPr lang="en-US" sz="4000" dirty="0">
              <a:solidFill>
                <a:srgbClr val="0067C4"/>
              </a:solidFill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1543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91"/>
    </mc:Choice>
    <mc:Fallback xmlns="">
      <p:transition spd="slow" advTm="4891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Přímá spojnice 3"/>
          <p:cNvCxnSpPr/>
          <p:nvPr/>
        </p:nvCxnSpPr>
        <p:spPr>
          <a:xfrm>
            <a:off x="2029326" y="1124749"/>
            <a:ext cx="6771325" cy="0"/>
          </a:xfrm>
          <a:prstGeom prst="line">
            <a:avLst/>
          </a:prstGeom>
          <a:noFill/>
          <a:ln w="19050" cap="flat" cmpd="sng" algn="ctr">
            <a:solidFill>
              <a:srgbClr val="0065BD"/>
            </a:solidFill>
            <a:prstDash val="solid"/>
            <a:miter lim="800000"/>
          </a:ln>
          <a:effectLst/>
        </p:spPr>
      </p:cxnSp>
      <p:cxnSp>
        <p:nvCxnSpPr>
          <p:cNvPr id="7" name="Přímá spojnice 6"/>
          <p:cNvCxnSpPr/>
          <p:nvPr/>
        </p:nvCxnSpPr>
        <p:spPr>
          <a:xfrm>
            <a:off x="376989" y="6379643"/>
            <a:ext cx="8431683" cy="0"/>
          </a:xfrm>
          <a:prstGeom prst="line">
            <a:avLst/>
          </a:prstGeom>
          <a:noFill/>
          <a:ln w="12700" cap="flat" cmpd="sng" algn="ctr">
            <a:solidFill>
              <a:srgbClr val="0065BD"/>
            </a:solidFill>
            <a:prstDash val="solid"/>
            <a:miter lim="800000"/>
          </a:ln>
          <a:effectLst/>
        </p:spPr>
      </p:cxnSp>
      <p:sp>
        <p:nvSpPr>
          <p:cNvPr id="11" name="Obdélník 10"/>
          <p:cNvSpPr/>
          <p:nvPr/>
        </p:nvSpPr>
        <p:spPr>
          <a:xfrm>
            <a:off x="8391076" y="6389966"/>
            <a:ext cx="409575" cy="409575"/>
          </a:xfrm>
          <a:prstGeom prst="rect">
            <a:avLst/>
          </a:prstGeom>
          <a:solidFill>
            <a:srgbClr val="0065C0"/>
          </a:solidFill>
          <a:ln w="12700" cap="flat" cmpd="sng" algn="ctr">
            <a:solidFill>
              <a:srgbClr val="0065BD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8399096" y="6432843"/>
            <a:ext cx="4095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cs-CZ" sz="1400" dirty="0">
                <a:solidFill>
                  <a:prstClr val="white"/>
                </a:solidFill>
                <a:latin typeface="Calibri" panose="020F0502020204030204"/>
              </a:rPr>
              <a:t>6</a:t>
            </a:r>
          </a:p>
        </p:txBody>
      </p:sp>
      <p:sp>
        <p:nvSpPr>
          <p:cNvPr id="13" name="Podnadpis 2"/>
          <p:cNvSpPr txBox="1">
            <a:spLocks/>
          </p:cNvSpPr>
          <p:nvPr/>
        </p:nvSpPr>
        <p:spPr>
          <a:xfrm>
            <a:off x="2238647" y="268248"/>
            <a:ext cx="6649803" cy="67589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cs-CZ" sz="4000" b="1" dirty="0">
                <a:solidFill>
                  <a:srgbClr val="0165C2"/>
                </a:solidFill>
                <a:cs typeface="Arial" pitchFamily="34" charset="0"/>
              </a:rPr>
              <a:t>Úvod do problematiky</a:t>
            </a:r>
            <a:endParaRPr lang="en-US" sz="4000" dirty="0">
              <a:solidFill>
                <a:srgbClr val="0067C4"/>
              </a:solidFill>
              <a:cs typeface="Calibri" panose="020F0502020204030204" pitchFamily="34" charset="0"/>
            </a:endParaRPr>
          </a:p>
        </p:txBody>
      </p:sp>
      <p:sp>
        <p:nvSpPr>
          <p:cNvPr id="6" name="Podnadpis 2">
            <a:extLst>
              <a:ext uri="{FF2B5EF4-FFF2-40B4-BE49-F238E27FC236}">
                <a16:creationId xmlns:a16="http://schemas.microsoft.com/office/drawing/2014/main" id="{6D8B394A-3CC9-C6DF-7687-84EE86799E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" y="1313238"/>
            <a:ext cx="8888854" cy="5012663"/>
          </a:xfrm>
        </p:spPr>
        <p:txBody>
          <a:bodyPr>
            <a:normAutofit/>
          </a:bodyPr>
          <a:lstStyle/>
          <a:p>
            <a:pPr marL="182563" lvl="0" defTabSz="914400" eaLnBrk="0" fontAlgn="base" hangingPunct="0">
              <a:lnSpc>
                <a:spcPct val="100000"/>
              </a:lnSpc>
              <a:spcBef>
                <a:spcPts val="2400"/>
              </a:spcBef>
              <a:spcAft>
                <a:spcPct val="0"/>
              </a:spcAft>
            </a:pPr>
            <a:endParaRPr lang="cs-CZ" altLang="cs-CZ" b="0" kern="0" dirty="0">
              <a:latin typeface="+mn-lt"/>
              <a:cs typeface="Arial"/>
            </a:endParaRPr>
          </a:p>
          <a:p>
            <a:pPr marL="525463" lvl="0" indent="-342900" defTabSz="914400" eaLnBrk="0" fontAlgn="base" hangingPunct="0">
              <a:lnSpc>
                <a:spcPct val="100000"/>
              </a:lnSpc>
              <a:spcBef>
                <a:spcPts val="240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endParaRPr lang="cs-CZ" altLang="cs-CZ" b="0" kern="0" dirty="0">
              <a:latin typeface="+mn-lt"/>
              <a:cs typeface="Arial"/>
            </a:endParaRP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C5535DAB-F519-8C22-5CC5-2B16114C2B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511" y="1493845"/>
            <a:ext cx="2584612" cy="1448138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E47DAED0-08AE-6019-5C35-56C3620046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881" y="3998752"/>
            <a:ext cx="5488371" cy="1803821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2B7F2B54-6C5A-ACE1-FC76-9A96EE4C6D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32718" y="1438890"/>
            <a:ext cx="2723455" cy="1925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372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91"/>
    </mc:Choice>
    <mc:Fallback xmlns="">
      <p:transition spd="slow" advTm="4891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" y="1313238"/>
            <a:ext cx="8888854" cy="5012663"/>
          </a:xfrm>
        </p:spPr>
        <p:txBody>
          <a:bodyPr>
            <a:normAutofit/>
          </a:bodyPr>
          <a:lstStyle/>
          <a:p>
            <a:pPr marL="182563" lvl="0" defTabSz="914400" eaLnBrk="0" fontAlgn="base" hangingPunct="0">
              <a:lnSpc>
                <a:spcPct val="100000"/>
              </a:lnSpc>
              <a:spcBef>
                <a:spcPts val="2400"/>
              </a:spcBef>
              <a:spcAft>
                <a:spcPct val="0"/>
              </a:spcAft>
            </a:pPr>
            <a:r>
              <a:rPr lang="cs-CZ" altLang="cs-CZ" b="0" kern="0" dirty="0">
                <a:latin typeface="+mn-lt"/>
                <a:cs typeface="Arial"/>
              </a:rPr>
              <a:t>Posouzení životnosti pomocí výpočetních metod</a:t>
            </a:r>
          </a:p>
          <a:p>
            <a:pPr marL="639763" lvl="0" indent="-457200" defTabSz="914400" eaLnBrk="0" fontAlgn="base" hangingPunct="0">
              <a:lnSpc>
                <a:spcPct val="100000"/>
              </a:lnSpc>
              <a:spcBef>
                <a:spcPts val="240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cs-CZ" altLang="cs-CZ" b="0" kern="0" dirty="0">
                <a:solidFill>
                  <a:srgbClr val="00B050"/>
                </a:solidFill>
                <a:latin typeface="+mn-lt"/>
                <a:cs typeface="Arial"/>
              </a:rPr>
              <a:t>Okamžité výsledky</a:t>
            </a:r>
          </a:p>
          <a:p>
            <a:pPr marL="639763" lvl="0" indent="-457200" defTabSz="914400" eaLnBrk="0" fontAlgn="base" hangingPunct="0">
              <a:lnSpc>
                <a:spcPct val="100000"/>
              </a:lnSpc>
              <a:spcBef>
                <a:spcPts val="240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cs-CZ" altLang="cs-CZ" b="0" kern="0" dirty="0">
                <a:solidFill>
                  <a:srgbClr val="00B050"/>
                </a:solidFill>
                <a:latin typeface="+mn-lt"/>
                <a:cs typeface="Arial"/>
              </a:rPr>
              <a:t>Variabilita, univerzálnost</a:t>
            </a:r>
          </a:p>
          <a:p>
            <a:pPr marL="639763" lvl="0" indent="-457200" defTabSz="914400" eaLnBrk="0" fontAlgn="base" hangingPunct="0">
              <a:lnSpc>
                <a:spcPct val="100000"/>
              </a:lnSpc>
              <a:spcBef>
                <a:spcPts val="240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cs-CZ" altLang="cs-CZ" b="0" kern="0" dirty="0">
                <a:solidFill>
                  <a:srgbClr val="00B050"/>
                </a:solidFill>
                <a:latin typeface="+mn-lt"/>
                <a:cs typeface="Arial"/>
              </a:rPr>
              <a:t>Cenově výhodné</a:t>
            </a:r>
          </a:p>
          <a:p>
            <a:pPr marL="639763" lvl="0" indent="-457200" defTabSz="914400" eaLnBrk="0" fontAlgn="base" hangingPunct="0">
              <a:lnSpc>
                <a:spcPct val="100000"/>
              </a:lnSpc>
              <a:spcBef>
                <a:spcPts val="240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cs-CZ" altLang="cs-CZ" b="0" kern="0" dirty="0">
                <a:solidFill>
                  <a:srgbClr val="FF0000"/>
                </a:solidFill>
                <a:latin typeface="+mn-lt"/>
                <a:cs typeface="Arial"/>
              </a:rPr>
              <a:t>Nutné vybavení (HW, SW)</a:t>
            </a:r>
          </a:p>
          <a:p>
            <a:pPr marL="639763" lvl="0" indent="-457200" defTabSz="914400" eaLnBrk="0" fontAlgn="base" hangingPunct="0">
              <a:lnSpc>
                <a:spcPct val="100000"/>
              </a:lnSpc>
              <a:spcBef>
                <a:spcPts val="240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cs-CZ" altLang="cs-CZ" b="0" kern="0" dirty="0">
                <a:solidFill>
                  <a:srgbClr val="FF0000"/>
                </a:solidFill>
                <a:latin typeface="+mn-lt"/>
                <a:cs typeface="Arial"/>
              </a:rPr>
              <a:t>Kvalita vstupních dat</a:t>
            </a:r>
          </a:p>
          <a:p>
            <a:pPr marL="639763" lvl="0" indent="-457200" defTabSz="914400" eaLnBrk="0" fontAlgn="base" hangingPunct="0">
              <a:lnSpc>
                <a:spcPct val="100000"/>
              </a:lnSpc>
              <a:spcBef>
                <a:spcPts val="240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cs-CZ" altLang="cs-CZ" b="0" kern="0" dirty="0">
                <a:solidFill>
                  <a:srgbClr val="FF0000"/>
                </a:solidFill>
                <a:latin typeface="+mn-lt"/>
                <a:cs typeface="Arial"/>
              </a:rPr>
              <a:t>Kalibrace, verifikace</a:t>
            </a:r>
          </a:p>
          <a:p>
            <a:pPr marL="525463" lvl="0" indent="-342900" defTabSz="914400" eaLnBrk="0" fontAlgn="base" hangingPunct="0">
              <a:lnSpc>
                <a:spcPct val="100000"/>
              </a:lnSpc>
              <a:spcBef>
                <a:spcPts val="240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endParaRPr lang="cs-CZ" altLang="cs-CZ" b="0" kern="0" dirty="0">
              <a:latin typeface="+mn-lt"/>
              <a:cs typeface="Arial"/>
            </a:endParaRPr>
          </a:p>
          <a:p>
            <a:pPr marL="525463" lvl="0" indent="-342900" defTabSz="914400" eaLnBrk="0" fontAlgn="base" hangingPunct="0">
              <a:lnSpc>
                <a:spcPct val="100000"/>
              </a:lnSpc>
              <a:spcBef>
                <a:spcPts val="240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endParaRPr lang="cs-CZ" altLang="cs-CZ" b="0" kern="0" dirty="0">
              <a:latin typeface="+mn-lt"/>
              <a:cs typeface="Arial"/>
            </a:endParaRPr>
          </a:p>
        </p:txBody>
      </p:sp>
      <p:cxnSp>
        <p:nvCxnSpPr>
          <p:cNvPr id="4" name="Přímá spojnice 3"/>
          <p:cNvCxnSpPr/>
          <p:nvPr/>
        </p:nvCxnSpPr>
        <p:spPr>
          <a:xfrm>
            <a:off x="2029326" y="1124749"/>
            <a:ext cx="6771325" cy="0"/>
          </a:xfrm>
          <a:prstGeom prst="line">
            <a:avLst/>
          </a:prstGeom>
          <a:noFill/>
          <a:ln w="19050" cap="flat" cmpd="sng" algn="ctr">
            <a:solidFill>
              <a:srgbClr val="0065BD"/>
            </a:solidFill>
            <a:prstDash val="solid"/>
            <a:miter lim="800000"/>
          </a:ln>
          <a:effectLst/>
        </p:spPr>
      </p:cxnSp>
      <p:cxnSp>
        <p:nvCxnSpPr>
          <p:cNvPr id="7" name="Přímá spojnice 6"/>
          <p:cNvCxnSpPr/>
          <p:nvPr/>
        </p:nvCxnSpPr>
        <p:spPr>
          <a:xfrm>
            <a:off x="376989" y="6379643"/>
            <a:ext cx="8431683" cy="0"/>
          </a:xfrm>
          <a:prstGeom prst="line">
            <a:avLst/>
          </a:prstGeom>
          <a:noFill/>
          <a:ln w="12700" cap="flat" cmpd="sng" algn="ctr">
            <a:solidFill>
              <a:srgbClr val="0065BD"/>
            </a:solidFill>
            <a:prstDash val="solid"/>
            <a:miter lim="800000"/>
          </a:ln>
          <a:effectLst/>
        </p:spPr>
      </p:cxnSp>
      <p:sp>
        <p:nvSpPr>
          <p:cNvPr id="11" name="Obdélník 10"/>
          <p:cNvSpPr/>
          <p:nvPr/>
        </p:nvSpPr>
        <p:spPr>
          <a:xfrm>
            <a:off x="8391076" y="6389966"/>
            <a:ext cx="409575" cy="409575"/>
          </a:xfrm>
          <a:prstGeom prst="rect">
            <a:avLst/>
          </a:prstGeom>
          <a:solidFill>
            <a:srgbClr val="0065C0"/>
          </a:solidFill>
          <a:ln w="12700" cap="flat" cmpd="sng" algn="ctr">
            <a:solidFill>
              <a:srgbClr val="0065BD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8399096" y="6432843"/>
            <a:ext cx="4095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cs-CZ" sz="1400" dirty="0">
                <a:solidFill>
                  <a:prstClr val="white"/>
                </a:solidFill>
                <a:latin typeface="Calibri" panose="020F0502020204030204"/>
              </a:rPr>
              <a:t>5</a:t>
            </a:r>
          </a:p>
        </p:txBody>
      </p:sp>
      <p:sp>
        <p:nvSpPr>
          <p:cNvPr id="13" name="Podnadpis 2"/>
          <p:cNvSpPr txBox="1">
            <a:spLocks/>
          </p:cNvSpPr>
          <p:nvPr/>
        </p:nvSpPr>
        <p:spPr>
          <a:xfrm>
            <a:off x="2238647" y="268248"/>
            <a:ext cx="6649803" cy="67589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cs-CZ" sz="4000" b="1" dirty="0">
                <a:solidFill>
                  <a:srgbClr val="0165C2"/>
                </a:solidFill>
                <a:cs typeface="Arial" pitchFamily="34" charset="0"/>
              </a:rPr>
              <a:t>Úvod do problematiky</a:t>
            </a:r>
            <a:endParaRPr lang="en-US" sz="4000" dirty="0">
              <a:solidFill>
                <a:srgbClr val="0067C4"/>
              </a:solidFill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0355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91"/>
    </mc:Choice>
    <mc:Fallback xmlns="">
      <p:transition spd="slow" advTm="4891"/>
    </mc:Fallback>
  </mc:AlternateContent>
</p:sld>
</file>

<file path=ppt/theme/theme1.xml><?xml version="1.0" encoding="utf-8"?>
<a:theme xmlns:a="http://schemas.openxmlformats.org/drawingml/2006/main" name="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chnika">
      <a:majorFont>
        <a:latin typeface="Technika-Bold"/>
        <a:ea typeface=""/>
        <a:cs typeface=""/>
      </a:majorFont>
      <a:minorFont>
        <a:latin typeface="Technika"/>
        <a:ea typeface=""/>
        <a:cs typeface="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e1" id="{C1019335-5C8C-41CA-930B-5D073DAA53AE}" vid="{32A2DE83-DDBE-42FF-B3C0-64470B201EB3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PowerPoint_CS</Template>
  <TotalTime>10100</TotalTime>
  <Words>1006</Words>
  <Application>Microsoft Office PowerPoint</Application>
  <PresentationFormat>Předvádění na obrazovce (4:3)</PresentationFormat>
  <Paragraphs>199</Paragraphs>
  <Slides>29</Slides>
  <Notes>29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29</vt:i4>
      </vt:variant>
    </vt:vector>
  </HeadingPairs>
  <TitlesOfParts>
    <vt:vector size="37" baseType="lpstr">
      <vt:lpstr>Technika Book</vt:lpstr>
      <vt:lpstr>Technika-Bold</vt:lpstr>
      <vt:lpstr>Calibri</vt:lpstr>
      <vt:lpstr>Wingdings</vt:lpstr>
      <vt:lpstr>Arial</vt:lpstr>
      <vt:lpstr>Technika</vt:lpstr>
      <vt:lpstr>Technika Light</vt:lpstr>
      <vt:lpstr>Motiv Office</vt:lpstr>
      <vt:lpstr>Degradace stavebních materiálů vlivem povětrnostních podmínek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Děkuji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VKoci</dc:creator>
  <cp:lastModifiedBy>Koci, Vaclav</cp:lastModifiedBy>
  <cp:revision>528</cp:revision>
  <cp:lastPrinted>2022-04-06T06:09:47Z</cp:lastPrinted>
  <dcterms:created xsi:type="dcterms:W3CDTF">2021-09-27T13:26:19Z</dcterms:created>
  <dcterms:modified xsi:type="dcterms:W3CDTF">2023-12-13T12:09:39Z</dcterms:modified>
</cp:coreProperties>
</file>