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308" r:id="rId4"/>
    <p:sldId id="309" r:id="rId5"/>
    <p:sldId id="310" r:id="rId6"/>
    <p:sldId id="312" r:id="rId7"/>
    <p:sldId id="314" r:id="rId8"/>
    <p:sldId id="315" r:id="rId9"/>
    <p:sldId id="313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26" r:id="rId20"/>
  </p:sldIdLst>
  <p:sldSz cx="9144000" cy="6858000" type="screen4x3"/>
  <p:notesSz cx="6797675" cy="9926638"/>
  <p:embeddedFontLst>
    <p:embeddedFont>
      <p:font typeface="Technika" panose="020B0604020202020204" charset="0"/>
      <p:regular r:id="rId23"/>
      <p:bold r:id="rId24"/>
      <p:italic r:id="rId25"/>
      <p:boldItalic r:id="rId26"/>
    </p:embeddedFont>
    <p:embeddedFont>
      <p:font typeface="Technika Book" panose="020B0604020202020204" charset="0"/>
      <p:regular r:id="rId27"/>
      <p:italic r:id="rId28"/>
    </p:embeddedFont>
    <p:embeddedFont>
      <p:font typeface="Technika Light" panose="020B0604020202020204" charset="0"/>
      <p:regular r:id="rId29"/>
      <p:italic r:id="rId30"/>
    </p:embeddedFont>
    <p:embeddedFont>
      <p:font typeface="Technika-Bold" panose="00000600000000000000" charset="0"/>
      <p:regular r:id="rId31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165C2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 autoAdjust="0"/>
    <p:restoredTop sz="77071" autoAdjust="0"/>
  </p:normalViewPr>
  <p:slideViewPr>
    <p:cSldViewPr snapToGrid="0">
      <p:cViewPr varScale="1">
        <p:scale>
          <a:sx n="81" d="100"/>
          <a:sy n="81" d="100"/>
        </p:scale>
        <p:origin x="21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99371-72DA-40AE-97A3-A1FBFBA663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80E70A0-42D0-4499-8695-DF3AF681969A}">
      <dgm:prSet phldrT="[Text]"/>
      <dgm:spPr>
        <a:xfrm>
          <a:off x="1600202" y="559831"/>
          <a:ext cx="6198527" cy="962675"/>
        </a:xfrm>
        <a:prstGeom prst="rect">
          <a:avLst/>
        </a:prstGeom>
      </dgm:spPr>
      <dgm:t>
        <a:bodyPr/>
        <a:lstStyle/>
        <a:p>
          <a:r>
            <a:rPr lang="cs-CZ" noProof="0" dirty="0"/>
            <a:t>Základní </a:t>
          </a:r>
          <a:r>
            <a:rPr lang="cs-CZ" noProof="0" dirty="0" err="1"/>
            <a:t>info</a:t>
          </a:r>
          <a:r>
            <a:rPr lang="cs-CZ" noProof="0" dirty="0"/>
            <a:t> o předmětu</a:t>
          </a:r>
          <a:endParaRPr lang="en-US" noProof="0" dirty="0"/>
        </a:p>
      </dgm:t>
    </dgm:pt>
    <dgm:pt modelId="{F340D7AE-38FC-45B7-BB51-7BE6EBAD1FDE}" type="parTrans" cxnId="{8578E78E-19C6-488A-9BD2-3C0BCB6ABAB0}">
      <dgm:prSet/>
      <dgm:spPr/>
      <dgm:t>
        <a:bodyPr/>
        <a:lstStyle/>
        <a:p>
          <a:endParaRPr lang="cs-CZ"/>
        </a:p>
      </dgm:t>
    </dgm:pt>
    <dgm:pt modelId="{B2BB645B-BDAA-45FA-9F1B-52B937877DEA}" type="sibTrans" cxnId="{8578E78E-19C6-488A-9BD2-3C0BCB6ABAB0}">
      <dgm:prSet/>
      <dgm:spPr>
        <a:xfrm>
          <a:off x="-5452493" y="-900805"/>
          <a:ext cx="7007458" cy="7007458"/>
        </a:xfrm>
        <a:prstGeom prst="blockArc">
          <a:avLst>
            <a:gd name="adj1" fmla="val 18900000"/>
            <a:gd name="adj2" fmla="val 2700000"/>
            <a:gd name="adj3" fmla="val 308"/>
          </a:avLst>
        </a:prstGeom>
      </dgm:spPr>
      <dgm:t>
        <a:bodyPr/>
        <a:lstStyle/>
        <a:p>
          <a:endParaRPr lang="cs-CZ"/>
        </a:p>
      </dgm:t>
    </dgm:pt>
    <dgm:pt modelId="{702E25C3-D543-46AE-B42A-406070FC9447}">
      <dgm:prSet phldrT="[Text]"/>
      <dgm:spPr>
        <a:xfrm>
          <a:off x="1617287" y="3670908"/>
          <a:ext cx="6164357" cy="987538"/>
        </a:xfrm>
        <a:prstGeom prst="rect">
          <a:avLst/>
        </a:prstGeom>
      </dgm:spPr>
      <dgm:t>
        <a:bodyPr/>
        <a:lstStyle/>
        <a:p>
          <a:pPr algn="l"/>
          <a:r>
            <a:rPr lang="cs-CZ" sz="1800" b="1" i="0" noProof="0" dirty="0">
              <a:latin typeface="Technika Book" panose="00000400000000000000" pitchFamily="2" charset="-18"/>
              <a:ea typeface="+mn-ea"/>
              <a:cs typeface="+mn-cs"/>
            </a:rPr>
            <a:t>Podmínky/požadavky pro úspěšné zakončení </a:t>
          </a:r>
          <a:endParaRPr lang="en-US" sz="1800" b="1" i="0" noProof="0" dirty="0">
            <a:latin typeface="Technika Book" panose="00000400000000000000" pitchFamily="2" charset="-18"/>
            <a:ea typeface="+mn-ea"/>
            <a:cs typeface="+mn-cs"/>
          </a:endParaRPr>
        </a:p>
      </dgm:t>
    </dgm:pt>
    <dgm:pt modelId="{F6B23FAA-F3FE-406D-BA1E-C68915F5FFEB}" type="sibTrans" cxnId="{F6B3D279-955D-43AA-8522-E3BA5935C93C}">
      <dgm:prSet/>
      <dgm:spPr/>
      <dgm:t>
        <a:bodyPr/>
        <a:lstStyle/>
        <a:p>
          <a:endParaRPr lang="cs-CZ"/>
        </a:p>
      </dgm:t>
    </dgm:pt>
    <dgm:pt modelId="{3F8DD867-708F-43BB-AD2B-B981E38C670A}" type="parTrans" cxnId="{F6B3D279-955D-43AA-8522-E3BA5935C93C}">
      <dgm:prSet/>
      <dgm:spPr/>
      <dgm:t>
        <a:bodyPr/>
        <a:lstStyle/>
        <a:p>
          <a:endParaRPr lang="cs-CZ"/>
        </a:p>
      </dgm:t>
    </dgm:pt>
    <dgm:pt modelId="{5CEC5D15-959C-4A51-8B70-7E75FEFEC265}">
      <dgm:prSet phldrT="[Text]"/>
      <dgm:spPr>
        <a:xfrm>
          <a:off x="2004620" y="2108435"/>
          <a:ext cx="5768156" cy="988975"/>
        </a:xfrm>
        <a:prstGeom prst="rect">
          <a:avLst/>
        </a:prstGeom>
      </dgm:spPr>
      <dgm:t>
        <a:bodyPr/>
        <a:lstStyle/>
        <a:p>
          <a:r>
            <a:rPr lang="cs-CZ" sz="1800" b="0" noProof="0" dirty="0">
              <a:latin typeface="+mn-lt"/>
              <a:ea typeface="+mn-ea"/>
              <a:cs typeface="+mn-cs"/>
            </a:rPr>
            <a:t>Struktura předmětu</a:t>
          </a:r>
          <a:endParaRPr lang="en-US" sz="1800" b="0" noProof="0" dirty="0">
            <a:latin typeface="+mn-lt"/>
            <a:ea typeface="+mn-ea"/>
            <a:cs typeface="+mn-cs"/>
          </a:endParaRPr>
        </a:p>
      </dgm:t>
    </dgm:pt>
    <dgm:pt modelId="{5A0BEA0B-E5EE-4806-80EE-2A2766582567}" type="sibTrans" cxnId="{26764165-000B-4213-8FBF-B2E3B1011839}">
      <dgm:prSet/>
      <dgm:spPr/>
      <dgm:t>
        <a:bodyPr/>
        <a:lstStyle/>
        <a:p>
          <a:endParaRPr lang="cs-CZ"/>
        </a:p>
      </dgm:t>
    </dgm:pt>
    <dgm:pt modelId="{81FA7C87-B337-4E08-ADA9-0BB8F89DB497}" type="parTrans" cxnId="{26764165-000B-4213-8FBF-B2E3B1011839}">
      <dgm:prSet/>
      <dgm:spPr/>
      <dgm:t>
        <a:bodyPr/>
        <a:lstStyle/>
        <a:p>
          <a:endParaRPr lang="cs-CZ"/>
        </a:p>
      </dgm:t>
    </dgm:pt>
    <dgm:pt modelId="{336AD263-6AEF-4461-AFFB-C5F1AA92B5E9}">
      <dgm:prSet phldrT="[Text]"/>
      <dgm:spPr>
        <a:xfrm>
          <a:off x="1617287" y="3670908"/>
          <a:ext cx="6164357" cy="987538"/>
        </a:xfrm>
      </dgm:spPr>
      <dgm:t>
        <a:bodyPr/>
        <a:lstStyle/>
        <a:p>
          <a:r>
            <a:rPr lang="cs-CZ" noProof="0" dirty="0"/>
            <a:t>Úvod do problematiky</a:t>
          </a:r>
          <a:endParaRPr lang="en-US" noProof="0" dirty="0"/>
        </a:p>
      </dgm:t>
    </dgm:pt>
    <dgm:pt modelId="{C8F16587-70B3-4273-BE01-D6CC3FCBD8CF}" type="parTrans" cxnId="{A3FF7746-3B4B-4A43-B2EC-91E923C83776}">
      <dgm:prSet/>
      <dgm:spPr/>
      <dgm:t>
        <a:bodyPr/>
        <a:lstStyle/>
        <a:p>
          <a:endParaRPr lang="cs-CZ"/>
        </a:p>
      </dgm:t>
    </dgm:pt>
    <dgm:pt modelId="{39EFD8DC-9291-438E-B912-9E8F7417DE03}" type="sibTrans" cxnId="{A3FF7746-3B4B-4A43-B2EC-91E923C83776}">
      <dgm:prSet/>
      <dgm:spPr/>
      <dgm:t>
        <a:bodyPr/>
        <a:lstStyle/>
        <a:p>
          <a:endParaRPr lang="cs-CZ"/>
        </a:p>
      </dgm:t>
    </dgm:pt>
    <dgm:pt modelId="{0C855815-6E49-4B03-8BD6-4BF94D98EBFA}">
      <dgm:prSet phldrT="[Text]"/>
      <dgm:spPr>
        <a:xfrm>
          <a:off x="1617287" y="3670908"/>
          <a:ext cx="6164357" cy="987538"/>
        </a:xfrm>
      </dgm:spPr>
      <dgm:t>
        <a:bodyPr/>
        <a:lstStyle/>
        <a:p>
          <a:pPr algn="l"/>
          <a:r>
            <a:rPr lang="cs-CZ" sz="1800" b="1" i="0" noProof="0" dirty="0">
              <a:latin typeface="Technika Book" panose="00000400000000000000" pitchFamily="2" charset="-18"/>
              <a:ea typeface="+mn-ea"/>
              <a:cs typeface="+mn-cs"/>
            </a:rPr>
            <a:t>Bezpečnostní a organizační pokyny</a:t>
          </a:r>
          <a:endParaRPr lang="en-US" sz="1800" b="1" i="0" noProof="0" dirty="0">
            <a:latin typeface="Technika Book" panose="00000400000000000000" pitchFamily="2" charset="-18"/>
            <a:ea typeface="+mn-ea"/>
            <a:cs typeface="+mn-cs"/>
          </a:endParaRPr>
        </a:p>
      </dgm:t>
    </dgm:pt>
    <dgm:pt modelId="{D195650E-E691-4BE3-9259-22A61A2AF078}" type="parTrans" cxnId="{4630846F-6BD2-4B9E-B96B-0A1270189857}">
      <dgm:prSet/>
      <dgm:spPr/>
      <dgm:t>
        <a:bodyPr/>
        <a:lstStyle/>
        <a:p>
          <a:endParaRPr lang="en-US"/>
        </a:p>
      </dgm:t>
    </dgm:pt>
    <dgm:pt modelId="{C0470797-F6F8-4CC1-A365-88503A5297D2}" type="sibTrans" cxnId="{4630846F-6BD2-4B9E-B96B-0A1270189857}">
      <dgm:prSet/>
      <dgm:spPr/>
      <dgm:t>
        <a:bodyPr/>
        <a:lstStyle/>
        <a:p>
          <a:endParaRPr lang="en-US"/>
        </a:p>
      </dgm:t>
    </dgm:pt>
    <dgm:pt modelId="{A732F556-E4AD-4088-9B71-C4A360E3B510}" type="pres">
      <dgm:prSet presAssocID="{7F899371-72DA-40AE-97A3-A1FBFBA663E7}" presName="Name0" presStyleCnt="0">
        <dgm:presLayoutVars>
          <dgm:chMax val="7"/>
          <dgm:chPref val="7"/>
          <dgm:dir/>
        </dgm:presLayoutVars>
      </dgm:prSet>
      <dgm:spPr/>
    </dgm:pt>
    <dgm:pt modelId="{3AF85DCB-C914-44EA-B6DA-19A6DDCCC1D1}" type="pres">
      <dgm:prSet presAssocID="{7F899371-72DA-40AE-97A3-A1FBFBA663E7}" presName="Name1" presStyleCnt="0"/>
      <dgm:spPr/>
    </dgm:pt>
    <dgm:pt modelId="{F268C888-85D1-49B6-88B6-B92EE0FC61A0}" type="pres">
      <dgm:prSet presAssocID="{7F899371-72DA-40AE-97A3-A1FBFBA663E7}" presName="cycle" presStyleCnt="0"/>
      <dgm:spPr/>
    </dgm:pt>
    <dgm:pt modelId="{76954400-8B44-49DF-9E52-22D97ABEA21D}" type="pres">
      <dgm:prSet presAssocID="{7F899371-72DA-40AE-97A3-A1FBFBA663E7}" presName="srcNode" presStyleLbl="node1" presStyleIdx="0" presStyleCnt="5"/>
      <dgm:spPr/>
    </dgm:pt>
    <dgm:pt modelId="{FEEBEF3D-C677-4B88-95B7-6DF89D6A39F1}" type="pres">
      <dgm:prSet presAssocID="{7F899371-72DA-40AE-97A3-A1FBFBA663E7}" presName="conn" presStyleLbl="parChTrans1D2" presStyleIdx="0" presStyleCnt="1"/>
      <dgm:spPr/>
    </dgm:pt>
    <dgm:pt modelId="{4751C345-4223-4DA7-A02B-BA6123D0D8D6}" type="pres">
      <dgm:prSet presAssocID="{7F899371-72DA-40AE-97A3-A1FBFBA663E7}" presName="extraNode" presStyleLbl="node1" presStyleIdx="0" presStyleCnt="5"/>
      <dgm:spPr/>
    </dgm:pt>
    <dgm:pt modelId="{7645AE01-6D17-44E8-AA1A-010D087AFDA6}" type="pres">
      <dgm:prSet presAssocID="{7F899371-72DA-40AE-97A3-A1FBFBA663E7}" presName="dstNode" presStyleLbl="node1" presStyleIdx="0" presStyleCnt="5"/>
      <dgm:spPr/>
    </dgm:pt>
    <dgm:pt modelId="{B5400C68-B9E8-4BF7-9DFE-153018EE531A}" type="pres">
      <dgm:prSet presAssocID="{C80E70A0-42D0-4499-8695-DF3AF681969A}" presName="text_1" presStyleLbl="node1" presStyleIdx="0" presStyleCnt="5">
        <dgm:presLayoutVars>
          <dgm:bulletEnabled val="1"/>
        </dgm:presLayoutVars>
      </dgm:prSet>
      <dgm:spPr/>
    </dgm:pt>
    <dgm:pt modelId="{D18F208C-29F1-4FCC-A1DE-062914C1CAE6}" type="pres">
      <dgm:prSet presAssocID="{C80E70A0-42D0-4499-8695-DF3AF681969A}" presName="accent_1" presStyleCnt="0"/>
      <dgm:spPr/>
    </dgm:pt>
    <dgm:pt modelId="{A8300978-EF73-42F3-8354-792984DDDC9F}" type="pres">
      <dgm:prSet presAssocID="{C80E70A0-42D0-4499-8695-DF3AF681969A}" presName="accentRepeatNode" presStyleLbl="solidFgAcc1" presStyleIdx="0" presStyleCnt="5"/>
      <dgm:spPr>
        <a:xfrm>
          <a:off x="132372" y="390438"/>
          <a:ext cx="2045051" cy="1301461"/>
        </a:xfrm>
      </dgm:spPr>
    </dgm:pt>
    <dgm:pt modelId="{D05D2479-3201-407D-BAC5-4B8CAA37FF47}" type="pres">
      <dgm:prSet presAssocID="{5CEC5D15-959C-4A51-8B70-7E75FEFEC265}" presName="text_2" presStyleLbl="node1" presStyleIdx="1" presStyleCnt="5">
        <dgm:presLayoutVars>
          <dgm:bulletEnabled val="1"/>
        </dgm:presLayoutVars>
      </dgm:prSet>
      <dgm:spPr/>
    </dgm:pt>
    <dgm:pt modelId="{83033B99-BF2B-480B-8299-13C599D454C8}" type="pres">
      <dgm:prSet presAssocID="{5CEC5D15-959C-4A51-8B70-7E75FEFEC265}" presName="accent_2" presStyleCnt="0"/>
      <dgm:spPr/>
    </dgm:pt>
    <dgm:pt modelId="{BD89535E-F17A-42F4-8A2C-5DB5FEE1C25C}" type="pres">
      <dgm:prSet presAssocID="{5CEC5D15-959C-4A51-8B70-7E75FEFEC265}" presName="accentRepeatNode" presStyleLbl="solidFgAcc1" presStyleIdx="1" presStyleCnt="5"/>
      <dgm:spPr>
        <a:xfrm>
          <a:off x="491628" y="1953468"/>
          <a:ext cx="2119833" cy="1301461"/>
        </a:xfrm>
      </dgm:spPr>
    </dgm:pt>
    <dgm:pt modelId="{32E8277D-9C58-4FBF-9B59-E78EA99F701F}" type="pres">
      <dgm:prSet presAssocID="{702E25C3-D543-46AE-B42A-406070FC9447}" presName="text_3" presStyleLbl="node1" presStyleIdx="2" presStyleCnt="5">
        <dgm:presLayoutVars>
          <dgm:bulletEnabled val="1"/>
        </dgm:presLayoutVars>
      </dgm:prSet>
      <dgm:spPr/>
    </dgm:pt>
    <dgm:pt modelId="{B3954079-DCE4-4960-A420-2324EEE409FE}" type="pres">
      <dgm:prSet presAssocID="{702E25C3-D543-46AE-B42A-406070FC9447}" presName="accent_3" presStyleCnt="0"/>
      <dgm:spPr/>
    </dgm:pt>
    <dgm:pt modelId="{F26936F4-9F52-47BC-AE9D-6EA7371D0824}" type="pres">
      <dgm:prSet presAssocID="{702E25C3-D543-46AE-B42A-406070FC9447}" presName="accentRepeatNode" presStyleLbl="solidFgAcc1" presStyleIdx="2" presStyleCnt="5"/>
      <dgm:spPr>
        <a:xfrm>
          <a:off x="84817" y="3513946"/>
          <a:ext cx="2140162" cy="1301461"/>
        </a:xfrm>
      </dgm:spPr>
    </dgm:pt>
    <dgm:pt modelId="{F77E8271-D3B3-485F-8CDA-8B9745ED83A3}" type="pres">
      <dgm:prSet presAssocID="{0C855815-6E49-4B03-8BD6-4BF94D98EBFA}" presName="text_4" presStyleLbl="node1" presStyleIdx="3" presStyleCnt="5">
        <dgm:presLayoutVars>
          <dgm:bulletEnabled val="1"/>
        </dgm:presLayoutVars>
      </dgm:prSet>
      <dgm:spPr/>
    </dgm:pt>
    <dgm:pt modelId="{A8EB56DB-180D-46E8-BFE2-EA17698D14DF}" type="pres">
      <dgm:prSet presAssocID="{0C855815-6E49-4B03-8BD6-4BF94D98EBFA}" presName="accent_4" presStyleCnt="0"/>
      <dgm:spPr/>
    </dgm:pt>
    <dgm:pt modelId="{20B4F8C6-7EB1-4928-9DA6-779C14831A73}" type="pres">
      <dgm:prSet presAssocID="{0C855815-6E49-4B03-8BD6-4BF94D98EBFA}" presName="accentRepeatNode" presStyleLbl="solidFgAcc1" presStyleIdx="3" presStyleCnt="5"/>
      <dgm:spPr/>
    </dgm:pt>
    <dgm:pt modelId="{D0FA9468-9228-4CF8-B096-E9269AB6AE47}" type="pres">
      <dgm:prSet presAssocID="{336AD263-6AEF-4461-AFFB-C5F1AA92B5E9}" presName="text_5" presStyleLbl="node1" presStyleIdx="4" presStyleCnt="5">
        <dgm:presLayoutVars>
          <dgm:bulletEnabled val="1"/>
        </dgm:presLayoutVars>
      </dgm:prSet>
      <dgm:spPr/>
    </dgm:pt>
    <dgm:pt modelId="{3F81B35C-05AD-46C7-BDAF-A19036CCECD6}" type="pres">
      <dgm:prSet presAssocID="{336AD263-6AEF-4461-AFFB-C5F1AA92B5E9}" presName="accent_5" presStyleCnt="0"/>
      <dgm:spPr/>
    </dgm:pt>
    <dgm:pt modelId="{AF1AFB26-B0F1-4520-B9F1-802C6BC7B524}" type="pres">
      <dgm:prSet presAssocID="{336AD263-6AEF-4461-AFFB-C5F1AA92B5E9}" presName="accentRepeatNode" presStyleLbl="solidFgAcc1" presStyleIdx="4" presStyleCnt="5"/>
      <dgm:spPr/>
    </dgm:pt>
  </dgm:ptLst>
  <dgm:cxnLst>
    <dgm:cxn modelId="{96573F2A-3071-4DBC-816B-72EFEBE465C6}" type="presOf" srcId="{C80E70A0-42D0-4499-8695-DF3AF681969A}" destId="{B5400C68-B9E8-4BF7-9DFE-153018EE531A}" srcOrd="0" destOrd="0" presId="urn:microsoft.com/office/officeart/2008/layout/VerticalCurvedList"/>
    <dgm:cxn modelId="{F97F7C33-6585-421A-98F3-5F46A29B8F43}" type="presOf" srcId="{702E25C3-D543-46AE-B42A-406070FC9447}" destId="{32E8277D-9C58-4FBF-9B59-E78EA99F701F}" srcOrd="0" destOrd="0" presId="urn:microsoft.com/office/officeart/2008/layout/VerticalCurvedList"/>
    <dgm:cxn modelId="{807CCE3D-EC44-444E-A5D2-5930666B8D00}" type="presOf" srcId="{B2BB645B-BDAA-45FA-9F1B-52B937877DEA}" destId="{FEEBEF3D-C677-4B88-95B7-6DF89D6A39F1}" srcOrd="0" destOrd="0" presId="urn:microsoft.com/office/officeart/2008/layout/VerticalCurvedList"/>
    <dgm:cxn modelId="{26764165-000B-4213-8FBF-B2E3B1011839}" srcId="{7F899371-72DA-40AE-97A3-A1FBFBA663E7}" destId="{5CEC5D15-959C-4A51-8B70-7E75FEFEC265}" srcOrd="1" destOrd="0" parTransId="{81FA7C87-B337-4E08-ADA9-0BB8F89DB497}" sibTransId="{5A0BEA0B-E5EE-4806-80EE-2A2766582567}"/>
    <dgm:cxn modelId="{A3FF7746-3B4B-4A43-B2EC-91E923C83776}" srcId="{7F899371-72DA-40AE-97A3-A1FBFBA663E7}" destId="{336AD263-6AEF-4461-AFFB-C5F1AA92B5E9}" srcOrd="4" destOrd="0" parTransId="{C8F16587-70B3-4273-BE01-D6CC3FCBD8CF}" sibTransId="{39EFD8DC-9291-438E-B912-9E8F7417DE03}"/>
    <dgm:cxn modelId="{0DFCD24D-AF6F-444C-B5BB-A4DDCA260134}" type="presOf" srcId="{5CEC5D15-959C-4A51-8B70-7E75FEFEC265}" destId="{D05D2479-3201-407D-BAC5-4B8CAA37FF47}" srcOrd="0" destOrd="0" presId="urn:microsoft.com/office/officeart/2008/layout/VerticalCurvedList"/>
    <dgm:cxn modelId="{4630846F-6BD2-4B9E-B96B-0A1270189857}" srcId="{7F899371-72DA-40AE-97A3-A1FBFBA663E7}" destId="{0C855815-6E49-4B03-8BD6-4BF94D98EBFA}" srcOrd="3" destOrd="0" parTransId="{D195650E-E691-4BE3-9259-22A61A2AF078}" sibTransId="{C0470797-F6F8-4CC1-A365-88503A5297D2}"/>
    <dgm:cxn modelId="{F6B3D279-955D-43AA-8522-E3BA5935C93C}" srcId="{7F899371-72DA-40AE-97A3-A1FBFBA663E7}" destId="{702E25C3-D543-46AE-B42A-406070FC9447}" srcOrd="2" destOrd="0" parTransId="{3F8DD867-708F-43BB-AD2B-B981E38C670A}" sibTransId="{F6B23FAA-F3FE-406D-BA1E-C68915F5FFEB}"/>
    <dgm:cxn modelId="{8578E78E-19C6-488A-9BD2-3C0BCB6ABAB0}" srcId="{7F899371-72DA-40AE-97A3-A1FBFBA663E7}" destId="{C80E70A0-42D0-4499-8695-DF3AF681969A}" srcOrd="0" destOrd="0" parTransId="{F340D7AE-38FC-45B7-BB51-7BE6EBAD1FDE}" sibTransId="{B2BB645B-BDAA-45FA-9F1B-52B937877DEA}"/>
    <dgm:cxn modelId="{8A7AFC99-4DD2-46D8-9971-7AA09E8185F0}" type="presOf" srcId="{7F899371-72DA-40AE-97A3-A1FBFBA663E7}" destId="{A732F556-E4AD-4088-9B71-C4A360E3B510}" srcOrd="0" destOrd="0" presId="urn:microsoft.com/office/officeart/2008/layout/VerticalCurvedList"/>
    <dgm:cxn modelId="{7C21FCB7-9724-4636-95DA-BCE779456E7A}" type="presOf" srcId="{336AD263-6AEF-4461-AFFB-C5F1AA92B5E9}" destId="{D0FA9468-9228-4CF8-B096-E9269AB6AE47}" srcOrd="0" destOrd="0" presId="urn:microsoft.com/office/officeart/2008/layout/VerticalCurvedList"/>
    <dgm:cxn modelId="{2B06E7D0-94B6-4A85-8080-145E0698308A}" type="presOf" srcId="{0C855815-6E49-4B03-8BD6-4BF94D98EBFA}" destId="{F77E8271-D3B3-485F-8CDA-8B9745ED83A3}" srcOrd="0" destOrd="0" presId="urn:microsoft.com/office/officeart/2008/layout/VerticalCurvedList"/>
    <dgm:cxn modelId="{2A690685-5E55-4D6F-B36F-F5025F493D3E}" type="presParOf" srcId="{A732F556-E4AD-4088-9B71-C4A360E3B510}" destId="{3AF85DCB-C914-44EA-B6DA-19A6DDCCC1D1}" srcOrd="0" destOrd="0" presId="urn:microsoft.com/office/officeart/2008/layout/VerticalCurvedList"/>
    <dgm:cxn modelId="{3DD68F95-C220-44CA-B4D2-4E6B2A893D74}" type="presParOf" srcId="{3AF85DCB-C914-44EA-B6DA-19A6DDCCC1D1}" destId="{F268C888-85D1-49B6-88B6-B92EE0FC61A0}" srcOrd="0" destOrd="0" presId="urn:microsoft.com/office/officeart/2008/layout/VerticalCurvedList"/>
    <dgm:cxn modelId="{DD22E554-019A-4E1C-AA97-28B29113C16E}" type="presParOf" srcId="{F268C888-85D1-49B6-88B6-B92EE0FC61A0}" destId="{76954400-8B44-49DF-9E52-22D97ABEA21D}" srcOrd="0" destOrd="0" presId="urn:microsoft.com/office/officeart/2008/layout/VerticalCurvedList"/>
    <dgm:cxn modelId="{B2F78D66-C6AF-4F30-B987-3955E4CF57D1}" type="presParOf" srcId="{F268C888-85D1-49B6-88B6-B92EE0FC61A0}" destId="{FEEBEF3D-C677-4B88-95B7-6DF89D6A39F1}" srcOrd="1" destOrd="0" presId="urn:microsoft.com/office/officeart/2008/layout/VerticalCurvedList"/>
    <dgm:cxn modelId="{C4590FF8-D1E7-4DEC-9B1E-972FFE73E34B}" type="presParOf" srcId="{F268C888-85D1-49B6-88B6-B92EE0FC61A0}" destId="{4751C345-4223-4DA7-A02B-BA6123D0D8D6}" srcOrd="2" destOrd="0" presId="urn:microsoft.com/office/officeart/2008/layout/VerticalCurvedList"/>
    <dgm:cxn modelId="{5C8F4C14-1A01-43AD-9D67-02DA7529C3FE}" type="presParOf" srcId="{F268C888-85D1-49B6-88B6-B92EE0FC61A0}" destId="{7645AE01-6D17-44E8-AA1A-010D087AFDA6}" srcOrd="3" destOrd="0" presId="urn:microsoft.com/office/officeart/2008/layout/VerticalCurvedList"/>
    <dgm:cxn modelId="{5EB6E110-DFFD-4D19-9B7E-C668A81A42EC}" type="presParOf" srcId="{3AF85DCB-C914-44EA-B6DA-19A6DDCCC1D1}" destId="{B5400C68-B9E8-4BF7-9DFE-153018EE531A}" srcOrd="1" destOrd="0" presId="urn:microsoft.com/office/officeart/2008/layout/VerticalCurvedList"/>
    <dgm:cxn modelId="{2777B28A-C790-4E62-96E7-C83718387296}" type="presParOf" srcId="{3AF85DCB-C914-44EA-B6DA-19A6DDCCC1D1}" destId="{D18F208C-29F1-4FCC-A1DE-062914C1CAE6}" srcOrd="2" destOrd="0" presId="urn:microsoft.com/office/officeart/2008/layout/VerticalCurvedList"/>
    <dgm:cxn modelId="{08DA585E-0CAF-4485-8953-8283F4D5C8D1}" type="presParOf" srcId="{D18F208C-29F1-4FCC-A1DE-062914C1CAE6}" destId="{A8300978-EF73-42F3-8354-792984DDDC9F}" srcOrd="0" destOrd="0" presId="urn:microsoft.com/office/officeart/2008/layout/VerticalCurvedList"/>
    <dgm:cxn modelId="{DAC90AD7-375F-437E-8965-0DE7CCEF461B}" type="presParOf" srcId="{3AF85DCB-C914-44EA-B6DA-19A6DDCCC1D1}" destId="{D05D2479-3201-407D-BAC5-4B8CAA37FF47}" srcOrd="3" destOrd="0" presId="urn:microsoft.com/office/officeart/2008/layout/VerticalCurvedList"/>
    <dgm:cxn modelId="{5A1AD3D6-66A0-429F-9184-66A9AA5E4514}" type="presParOf" srcId="{3AF85DCB-C914-44EA-B6DA-19A6DDCCC1D1}" destId="{83033B99-BF2B-480B-8299-13C599D454C8}" srcOrd="4" destOrd="0" presId="urn:microsoft.com/office/officeart/2008/layout/VerticalCurvedList"/>
    <dgm:cxn modelId="{3B99B1D7-3E59-4D98-B3C9-1DBA4D1365FC}" type="presParOf" srcId="{83033B99-BF2B-480B-8299-13C599D454C8}" destId="{BD89535E-F17A-42F4-8A2C-5DB5FEE1C25C}" srcOrd="0" destOrd="0" presId="urn:microsoft.com/office/officeart/2008/layout/VerticalCurvedList"/>
    <dgm:cxn modelId="{D8D6D426-40F3-4DF2-B20D-24460299ECA4}" type="presParOf" srcId="{3AF85DCB-C914-44EA-B6DA-19A6DDCCC1D1}" destId="{32E8277D-9C58-4FBF-9B59-E78EA99F701F}" srcOrd="5" destOrd="0" presId="urn:microsoft.com/office/officeart/2008/layout/VerticalCurvedList"/>
    <dgm:cxn modelId="{452602CF-D2FA-4343-B6C8-6A0DCA1FE1D2}" type="presParOf" srcId="{3AF85DCB-C914-44EA-B6DA-19A6DDCCC1D1}" destId="{B3954079-DCE4-4960-A420-2324EEE409FE}" srcOrd="6" destOrd="0" presId="urn:microsoft.com/office/officeart/2008/layout/VerticalCurvedList"/>
    <dgm:cxn modelId="{0FA90AE4-DD68-442D-A471-2A8066E96895}" type="presParOf" srcId="{B3954079-DCE4-4960-A420-2324EEE409FE}" destId="{F26936F4-9F52-47BC-AE9D-6EA7371D0824}" srcOrd="0" destOrd="0" presId="urn:microsoft.com/office/officeart/2008/layout/VerticalCurvedList"/>
    <dgm:cxn modelId="{66E5C684-B791-4E1D-883A-20722544E801}" type="presParOf" srcId="{3AF85DCB-C914-44EA-B6DA-19A6DDCCC1D1}" destId="{F77E8271-D3B3-485F-8CDA-8B9745ED83A3}" srcOrd="7" destOrd="0" presId="urn:microsoft.com/office/officeart/2008/layout/VerticalCurvedList"/>
    <dgm:cxn modelId="{E6E70F75-9305-4DAB-A2EF-D0941DFCE49E}" type="presParOf" srcId="{3AF85DCB-C914-44EA-B6DA-19A6DDCCC1D1}" destId="{A8EB56DB-180D-46E8-BFE2-EA17698D14DF}" srcOrd="8" destOrd="0" presId="urn:microsoft.com/office/officeart/2008/layout/VerticalCurvedList"/>
    <dgm:cxn modelId="{A2D98E8F-E8AA-4364-B811-EF7CC434A5A0}" type="presParOf" srcId="{A8EB56DB-180D-46E8-BFE2-EA17698D14DF}" destId="{20B4F8C6-7EB1-4928-9DA6-779C14831A73}" srcOrd="0" destOrd="0" presId="urn:microsoft.com/office/officeart/2008/layout/VerticalCurvedList"/>
    <dgm:cxn modelId="{749A6062-5754-4662-A196-076582229343}" type="presParOf" srcId="{3AF85DCB-C914-44EA-B6DA-19A6DDCCC1D1}" destId="{D0FA9468-9228-4CF8-B096-E9269AB6AE47}" srcOrd="9" destOrd="0" presId="urn:microsoft.com/office/officeart/2008/layout/VerticalCurvedList"/>
    <dgm:cxn modelId="{DECF1D54-0C53-44E2-AA88-18C0AF6E5F78}" type="presParOf" srcId="{3AF85DCB-C914-44EA-B6DA-19A6DDCCC1D1}" destId="{3F81B35C-05AD-46C7-BDAF-A19036CCECD6}" srcOrd="10" destOrd="0" presId="urn:microsoft.com/office/officeart/2008/layout/VerticalCurvedList"/>
    <dgm:cxn modelId="{62E40CA1-C082-4B69-BAA3-13523967E401}" type="presParOf" srcId="{3F81B35C-05AD-46C7-BDAF-A19036CCECD6}" destId="{AF1AFB26-B0F1-4520-B9F1-802C6BC7B5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BEF3D-C677-4B88-95B7-6DF89D6A39F1}">
      <dsp:nvSpPr>
        <dsp:cNvPr id="0" name=""/>
        <dsp:cNvSpPr/>
      </dsp:nvSpPr>
      <dsp:spPr>
        <a:xfrm>
          <a:off x="-5886200" y="-900805"/>
          <a:ext cx="7007458" cy="700745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00C68-B9E8-4BF7-9DFE-153018EE531A}">
      <dsp:nvSpPr>
        <dsp:cNvPr id="0" name=""/>
        <dsp:cNvSpPr/>
      </dsp:nvSpPr>
      <dsp:spPr>
        <a:xfrm>
          <a:off x="490051" y="325261"/>
          <a:ext cx="7320275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/>
            <a:t>Základní </a:t>
          </a:r>
          <a:r>
            <a:rPr lang="cs-CZ" sz="2200" kern="1200" noProof="0" dirty="0" err="1"/>
            <a:t>info</a:t>
          </a:r>
          <a:r>
            <a:rPr lang="cs-CZ" sz="2200" kern="1200" noProof="0" dirty="0"/>
            <a:t> o předmětu</a:t>
          </a:r>
          <a:endParaRPr lang="en-US" sz="2200" kern="1200" noProof="0" dirty="0"/>
        </a:p>
      </dsp:txBody>
      <dsp:txXfrm>
        <a:off x="490051" y="325261"/>
        <a:ext cx="7320275" cy="650939"/>
      </dsp:txXfrm>
    </dsp:sp>
    <dsp:sp modelId="{A8300978-EF73-42F3-8354-792984DDDC9F}">
      <dsp:nvSpPr>
        <dsp:cNvPr id="0" name=""/>
        <dsp:cNvSpPr/>
      </dsp:nvSpPr>
      <dsp:spPr>
        <a:xfrm>
          <a:off x="83214" y="243893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D2479-3201-407D-BAC5-4B8CAA37FF47}">
      <dsp:nvSpPr>
        <dsp:cNvPr id="0" name=""/>
        <dsp:cNvSpPr/>
      </dsp:nvSpPr>
      <dsp:spPr>
        <a:xfrm>
          <a:off x="956495" y="1301357"/>
          <a:ext cx="6853831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noProof="0" dirty="0">
              <a:latin typeface="+mn-lt"/>
              <a:ea typeface="+mn-ea"/>
              <a:cs typeface="+mn-cs"/>
            </a:rPr>
            <a:t>Struktura předmětu</a:t>
          </a:r>
          <a:endParaRPr lang="en-US" sz="2200" b="0" kern="1200" noProof="0" dirty="0">
            <a:latin typeface="+mn-lt"/>
            <a:ea typeface="+mn-ea"/>
            <a:cs typeface="+mn-cs"/>
          </a:endParaRPr>
        </a:p>
      </dsp:txBody>
      <dsp:txXfrm>
        <a:off x="956495" y="1301357"/>
        <a:ext cx="6853831" cy="650939"/>
      </dsp:txXfrm>
    </dsp:sp>
    <dsp:sp modelId="{BD89535E-F17A-42F4-8A2C-5DB5FEE1C25C}">
      <dsp:nvSpPr>
        <dsp:cNvPr id="0" name=""/>
        <dsp:cNvSpPr/>
      </dsp:nvSpPr>
      <dsp:spPr>
        <a:xfrm>
          <a:off x="549658" y="1219990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8277D-9C58-4FBF-9B59-E78EA99F701F}">
      <dsp:nvSpPr>
        <dsp:cNvPr id="0" name=""/>
        <dsp:cNvSpPr/>
      </dsp:nvSpPr>
      <dsp:spPr>
        <a:xfrm>
          <a:off x="1099656" y="2277453"/>
          <a:ext cx="6710670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 noProof="0" dirty="0">
              <a:latin typeface="Technika Book" panose="00000400000000000000" pitchFamily="2" charset="-18"/>
              <a:ea typeface="+mn-ea"/>
              <a:cs typeface="+mn-cs"/>
            </a:rPr>
            <a:t>Podmínky/požadavky pro úspěšné zakončení </a:t>
          </a:r>
          <a:endParaRPr lang="en-US" sz="2200" b="1" i="0" kern="1200" noProof="0" dirty="0">
            <a:latin typeface="Technika Book" panose="00000400000000000000" pitchFamily="2" charset="-18"/>
            <a:ea typeface="+mn-ea"/>
            <a:cs typeface="+mn-cs"/>
          </a:endParaRPr>
        </a:p>
      </dsp:txBody>
      <dsp:txXfrm>
        <a:off x="1099656" y="2277453"/>
        <a:ext cx="6710670" cy="650939"/>
      </dsp:txXfrm>
    </dsp:sp>
    <dsp:sp modelId="{F26936F4-9F52-47BC-AE9D-6EA7371D0824}">
      <dsp:nvSpPr>
        <dsp:cNvPr id="0" name=""/>
        <dsp:cNvSpPr/>
      </dsp:nvSpPr>
      <dsp:spPr>
        <a:xfrm>
          <a:off x="692819" y="2196086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E8271-D3B3-485F-8CDA-8B9745ED83A3}">
      <dsp:nvSpPr>
        <dsp:cNvPr id="0" name=""/>
        <dsp:cNvSpPr/>
      </dsp:nvSpPr>
      <dsp:spPr>
        <a:xfrm>
          <a:off x="956495" y="3253550"/>
          <a:ext cx="6853831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 noProof="0" dirty="0">
              <a:latin typeface="Technika Book" panose="00000400000000000000" pitchFamily="2" charset="-18"/>
              <a:ea typeface="+mn-ea"/>
              <a:cs typeface="+mn-cs"/>
            </a:rPr>
            <a:t>Bezpečnostní a organizační pokyny</a:t>
          </a:r>
          <a:endParaRPr lang="en-US" sz="2200" b="1" i="0" kern="1200" noProof="0" dirty="0">
            <a:latin typeface="Technika Book" panose="00000400000000000000" pitchFamily="2" charset="-18"/>
            <a:ea typeface="+mn-ea"/>
            <a:cs typeface="+mn-cs"/>
          </a:endParaRPr>
        </a:p>
      </dsp:txBody>
      <dsp:txXfrm>
        <a:off x="956495" y="3253550"/>
        <a:ext cx="6853831" cy="650939"/>
      </dsp:txXfrm>
    </dsp:sp>
    <dsp:sp modelId="{20B4F8C6-7EB1-4928-9DA6-779C14831A73}">
      <dsp:nvSpPr>
        <dsp:cNvPr id="0" name=""/>
        <dsp:cNvSpPr/>
      </dsp:nvSpPr>
      <dsp:spPr>
        <a:xfrm>
          <a:off x="549658" y="3172182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A9468-9228-4CF8-B096-E9269AB6AE47}">
      <dsp:nvSpPr>
        <dsp:cNvPr id="0" name=""/>
        <dsp:cNvSpPr/>
      </dsp:nvSpPr>
      <dsp:spPr>
        <a:xfrm>
          <a:off x="490051" y="4229646"/>
          <a:ext cx="7320275" cy="65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6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noProof="0" dirty="0"/>
            <a:t>Úvod do problematiky</a:t>
          </a:r>
          <a:endParaRPr lang="en-US" sz="2200" kern="1200" noProof="0" dirty="0"/>
        </a:p>
      </dsp:txBody>
      <dsp:txXfrm>
        <a:off x="490051" y="4229646"/>
        <a:ext cx="7320275" cy="650939"/>
      </dsp:txXfrm>
    </dsp:sp>
    <dsp:sp modelId="{AF1AFB26-B0F1-4520-B9F1-802C6BC7B524}">
      <dsp:nvSpPr>
        <dsp:cNvPr id="0" name=""/>
        <dsp:cNvSpPr/>
      </dsp:nvSpPr>
      <dsp:spPr>
        <a:xfrm>
          <a:off x="83214" y="4148279"/>
          <a:ext cx="813673" cy="813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8164-6F6D-44D6-8470-EEA62151182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6034-79FD-419A-99D7-CF8B64928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4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DB44E-2505-406F-81CD-04EBF610155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D69AA-F6EA-4CA3-A427-BD4C4D0B4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23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11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0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55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714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3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10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24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576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7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162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C6A09-D120-7366-30A4-F7A4F3C1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E927CEC-01F2-38C7-8E8C-E22DC0A94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1CA4A72-7724-89F2-9700-AA10AC0A4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19C03-C5BF-7AEB-19F1-CE4C472F3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64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91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5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38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42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94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957BB-3922-6F45-2311-49AE6C5E3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A5ACED-B1D7-C8E3-DD5B-F5AC399B5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985D643-41B9-2182-3571-B869F8309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911B5F-4B9F-2EB9-B3FC-1DCF414CC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54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84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D69AA-F6EA-4CA3-A427-BD4C4D0B4DC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90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3"/>
            <a:ext cx="9144000" cy="685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74320"/>
            <a:ext cx="1773814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6856617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1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441732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999" y="3059766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7198" y="1800001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1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70000"/>
            <a:ext cx="8604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440000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880000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274320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72190" y="2393007"/>
            <a:ext cx="9015664" cy="1178162"/>
          </a:xfrm>
        </p:spPr>
        <p:txBody>
          <a:bodyPr>
            <a:noAutofit/>
          </a:bodyPr>
          <a:lstStyle/>
          <a:p>
            <a:pPr algn="ctr"/>
            <a:r>
              <a:rPr lang="cs-CZ" sz="4000" b="0" dirty="0">
                <a:latin typeface="Technika" panose="00000500000000000000" pitchFamily="2" charset="-18"/>
              </a:rPr>
              <a:t>Moderní metody navrhování stavebních materiálů</a:t>
            </a:r>
            <a:endParaRPr lang="en-US" sz="4000" b="0" dirty="0">
              <a:latin typeface="Technika" panose="00000500000000000000" pitchFamily="2" charset="-18"/>
            </a:endParaRP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7435517" y="6466902"/>
            <a:ext cx="165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chnika Light" panose="00000300000000000000" pitchFamily="2" charset="-18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LS 2025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4010140" y="372085"/>
            <a:ext cx="5002366" cy="1463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3" name="Přímá spojnice 12"/>
          <p:cNvCxnSpPr/>
          <p:nvPr/>
        </p:nvCxnSpPr>
        <p:spPr>
          <a:xfrm>
            <a:off x="184485" y="6447089"/>
            <a:ext cx="8742948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2208944" y="48919"/>
            <a:ext cx="6878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b="1" kern="0" dirty="0">
                <a:solidFill>
                  <a:schemeClr val="bg1"/>
                </a:solidFill>
                <a:latin typeface="+mn-lt"/>
              </a:rPr>
              <a:t>ČVUT v Praze, Fakulta stavební</a:t>
            </a:r>
            <a:endParaRPr lang="en-US" altLang="cs-CZ" sz="1800" b="1" kern="0" dirty="0">
              <a:solidFill>
                <a:schemeClr val="bg1"/>
              </a:solidFill>
              <a:latin typeface="+mn-lt"/>
            </a:endParaRP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b="1" kern="0" dirty="0">
                <a:solidFill>
                  <a:schemeClr val="bg1"/>
                </a:solidFill>
                <a:latin typeface="+mn-lt"/>
              </a:rPr>
              <a:t>Katedra materiálového inženýrství a chemie</a:t>
            </a:r>
            <a:endParaRPr kumimoji="0" lang="en-US" altLang="cs-CZ" sz="1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ovéPole 1"/>
          <p:cNvSpPr txBox="1">
            <a:spLocks noChangeArrowheads="1"/>
          </p:cNvSpPr>
          <p:nvPr/>
        </p:nvSpPr>
        <p:spPr bwMode="auto">
          <a:xfrm>
            <a:off x="184484" y="6427277"/>
            <a:ext cx="382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kern="0" dirty="0">
                <a:solidFill>
                  <a:schemeClr val="bg1"/>
                </a:solidFill>
                <a:latin typeface="+mn-lt"/>
              </a:rPr>
              <a:t>123YMNM</a:t>
            </a:r>
            <a:endParaRPr lang="en-US" altLang="cs-CZ" sz="18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10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Historie a vývoj požadavků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Antika a středověk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Kladeny vyšší nároky (a požadavky) na</a:t>
            </a:r>
          </a:p>
          <a:p>
            <a:pPr marL="982641" lvl="1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r>
              <a:rPr lang="cs-CZ" altLang="cs-CZ" sz="1600" kern="0" dirty="0">
                <a:latin typeface="+mn-lt"/>
                <a:cs typeface="Arial"/>
              </a:rPr>
              <a:t>estetiku</a:t>
            </a:r>
          </a:p>
          <a:p>
            <a:pPr marL="982641" lvl="1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r>
              <a:rPr lang="cs-CZ" altLang="cs-CZ" sz="1600" kern="0" dirty="0">
                <a:latin typeface="+mn-lt"/>
                <a:cs typeface="Arial"/>
              </a:rPr>
              <a:t>trvanlivost</a:t>
            </a:r>
          </a:p>
          <a:p>
            <a:pPr marL="982641" lvl="1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r>
              <a:rPr lang="cs-CZ" altLang="cs-CZ" sz="1600" kern="0" dirty="0">
                <a:latin typeface="+mn-lt"/>
                <a:cs typeface="Arial"/>
              </a:rPr>
              <a:t>nosnost (mech. Vlastnosti)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Přírodní materiály jsou technologické zpracovávány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Využití cihel, betonu, vylepšení dřevěných konstrukcí</a:t>
            </a:r>
            <a:endParaRPr lang="cs-CZ" altLang="cs-CZ" sz="2000" kern="0" dirty="0">
              <a:latin typeface="+mn-lt"/>
              <a:cs typeface="Arial"/>
            </a:endParaRPr>
          </a:p>
          <a:p>
            <a:pPr marL="982641" lvl="1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endParaRPr lang="cs-CZ" altLang="cs-CZ" sz="1600" b="0" kern="0" dirty="0">
              <a:latin typeface="+mn-lt"/>
              <a:cs typeface="Arial"/>
            </a:endParaRPr>
          </a:p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en-US" altLang="cs-CZ" kern="0" dirty="0">
              <a:solidFill>
                <a:srgbClr val="0070C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46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11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Historie a vývoj požadavků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Průmyslová revoluce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Rozvoj průmyslových technologií, revoluce také ve stavebnictví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Využití nových materiálů (ocel, železobeton, izolační materiály)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Možnost výstavby výškových budov, infrastruktury apod.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Požadavky kladeny zejména na užitné vlastnosti (pevnost, pružnost, odolnost vůči ohni, tepelně-izolační vlastnosti)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655EBEE-57C9-6B94-3EE7-68B0DBC8EA9D}"/>
              </a:ext>
            </a:extLst>
          </p:cNvPr>
          <p:cNvSpPr/>
          <p:nvPr/>
        </p:nvSpPr>
        <p:spPr>
          <a:xfrm>
            <a:off x="4310743" y="3313216"/>
            <a:ext cx="261257" cy="5937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12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Historie a vývoj požadavků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Současnost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Současné trendy kladou důraz zejména na udržitelnost, energetickou účinnost a nízký ekologický dopad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Mezi požadavky přibývá dlouhá životnost, minimální potřeba údržby, nízká uhlíková stopa a posuzuje se také celkový životní cyklus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Využití kompozitů, recyklovaných a jiných odpadních materiálů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Stavební materiály jsou navrhovány na míru dle požadavků, jejich výsledné vlastnosti jsou dány souborem mnoha faktorů, které je nutné zohlednit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cs-CZ" kern="0" dirty="0">
              <a:solidFill>
                <a:srgbClr val="0070C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13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Historie a vývoj požadavků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01881" y="1465638"/>
            <a:ext cx="8976533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Shrnutí</a:t>
            </a:r>
          </a:p>
          <a:p>
            <a:pPr marL="4121150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cs-CZ" kern="0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8E19B1-B0D0-A95F-912A-4D3245AE5E31}"/>
              </a:ext>
            </a:extLst>
          </p:cNvPr>
          <p:cNvGrpSpPr/>
          <p:nvPr/>
        </p:nvGrpSpPr>
        <p:grpSpPr>
          <a:xfrm>
            <a:off x="914147" y="2088739"/>
            <a:ext cx="7886504" cy="4016958"/>
            <a:chOff x="914147" y="2088739"/>
            <a:chExt cx="7886504" cy="4016958"/>
          </a:xfrm>
        </p:grpSpPr>
        <p:sp>
          <p:nvSpPr>
            <p:cNvPr id="10" name="Arrow: Bent-Up 9">
              <a:extLst>
                <a:ext uri="{FF2B5EF4-FFF2-40B4-BE49-F238E27FC236}">
                  <a16:creationId xmlns:a16="http://schemas.microsoft.com/office/drawing/2014/main" id="{6BB87DF0-5D13-2593-0195-45524BC5C48C}"/>
                </a:ext>
              </a:extLst>
            </p:cNvPr>
            <p:cNvSpPr/>
            <p:nvPr/>
          </p:nvSpPr>
          <p:spPr>
            <a:xfrm rot="5400000">
              <a:off x="1120825" y="2953492"/>
              <a:ext cx="780097" cy="88811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DFB8E9-62BB-9F86-1B7C-CF44CCC4D961}"/>
                </a:ext>
              </a:extLst>
            </p:cNvPr>
            <p:cNvSpPr/>
            <p:nvPr/>
          </p:nvSpPr>
          <p:spPr>
            <a:xfrm>
              <a:off x="914147" y="2088739"/>
              <a:ext cx="1313224" cy="919214"/>
            </a:xfrm>
            <a:custGeom>
              <a:avLst/>
              <a:gdLst>
                <a:gd name="connsiteX0" fmla="*/ 0 w 1313224"/>
                <a:gd name="connsiteY0" fmla="*/ 153233 h 919214"/>
                <a:gd name="connsiteX1" fmla="*/ 153233 w 1313224"/>
                <a:gd name="connsiteY1" fmla="*/ 0 h 919214"/>
                <a:gd name="connsiteX2" fmla="*/ 1159991 w 1313224"/>
                <a:gd name="connsiteY2" fmla="*/ 0 h 919214"/>
                <a:gd name="connsiteX3" fmla="*/ 1313224 w 1313224"/>
                <a:gd name="connsiteY3" fmla="*/ 153233 h 919214"/>
                <a:gd name="connsiteX4" fmla="*/ 1313224 w 1313224"/>
                <a:gd name="connsiteY4" fmla="*/ 765981 h 919214"/>
                <a:gd name="connsiteX5" fmla="*/ 1159991 w 1313224"/>
                <a:gd name="connsiteY5" fmla="*/ 919214 h 919214"/>
                <a:gd name="connsiteX6" fmla="*/ 153233 w 1313224"/>
                <a:gd name="connsiteY6" fmla="*/ 919214 h 919214"/>
                <a:gd name="connsiteX7" fmla="*/ 0 w 1313224"/>
                <a:gd name="connsiteY7" fmla="*/ 765981 h 919214"/>
                <a:gd name="connsiteX8" fmla="*/ 0 w 1313224"/>
                <a:gd name="connsiteY8" fmla="*/ 153233 h 9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224" h="919214">
                  <a:moveTo>
                    <a:pt x="0" y="153233"/>
                  </a:moveTo>
                  <a:cubicBezTo>
                    <a:pt x="0" y="68605"/>
                    <a:pt x="68605" y="0"/>
                    <a:pt x="153233" y="0"/>
                  </a:cubicBezTo>
                  <a:lnTo>
                    <a:pt x="1159991" y="0"/>
                  </a:lnTo>
                  <a:cubicBezTo>
                    <a:pt x="1244619" y="0"/>
                    <a:pt x="1313224" y="68605"/>
                    <a:pt x="1313224" y="153233"/>
                  </a:cubicBezTo>
                  <a:lnTo>
                    <a:pt x="1313224" y="765981"/>
                  </a:lnTo>
                  <a:cubicBezTo>
                    <a:pt x="1313224" y="850609"/>
                    <a:pt x="1244619" y="919214"/>
                    <a:pt x="1159991" y="919214"/>
                  </a:cubicBezTo>
                  <a:lnTo>
                    <a:pt x="153233" y="919214"/>
                  </a:lnTo>
                  <a:cubicBezTo>
                    <a:pt x="68605" y="919214"/>
                    <a:pt x="0" y="850609"/>
                    <a:pt x="0" y="765981"/>
                  </a:cubicBezTo>
                  <a:lnTo>
                    <a:pt x="0" y="153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0" tIns="102030" rIns="102030" bIns="10203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Pravěk</a:t>
              </a:r>
              <a:endParaRPr lang="en-US" sz="1500" kern="12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AB79350-274C-5484-2F2D-6559E6A148D6}"/>
                </a:ext>
              </a:extLst>
            </p:cNvPr>
            <p:cNvSpPr/>
            <p:nvPr/>
          </p:nvSpPr>
          <p:spPr>
            <a:xfrm>
              <a:off x="2227371" y="2176407"/>
              <a:ext cx="6287237" cy="742950"/>
            </a:xfrm>
            <a:custGeom>
              <a:avLst/>
              <a:gdLst>
                <a:gd name="connsiteX0" fmla="*/ 0 w 955114"/>
                <a:gd name="connsiteY0" fmla="*/ 0 h 742950"/>
                <a:gd name="connsiteX1" fmla="*/ 955114 w 955114"/>
                <a:gd name="connsiteY1" fmla="*/ 0 h 742950"/>
                <a:gd name="connsiteX2" fmla="*/ 955114 w 955114"/>
                <a:gd name="connsiteY2" fmla="*/ 742950 h 742950"/>
                <a:gd name="connsiteX3" fmla="*/ 0 w 955114"/>
                <a:gd name="connsiteY3" fmla="*/ 742950 h 742950"/>
                <a:gd name="connsiteX4" fmla="*/ 0 w 955114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14" h="742950">
                  <a:moveTo>
                    <a:pt x="0" y="0"/>
                  </a:moveTo>
                  <a:lnTo>
                    <a:pt x="955114" y="0"/>
                  </a:lnTo>
                  <a:lnTo>
                    <a:pt x="955114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Jednoduché požadavky</a:t>
              </a:r>
              <a:endParaRPr lang="en-US" sz="1600" kern="1200" dirty="0"/>
            </a:p>
          </p:txBody>
        </p:sp>
        <p:sp>
          <p:nvSpPr>
            <p:cNvPr id="16" name="Arrow: Bent-Up 15">
              <a:extLst>
                <a:ext uri="{FF2B5EF4-FFF2-40B4-BE49-F238E27FC236}">
                  <a16:creationId xmlns:a16="http://schemas.microsoft.com/office/drawing/2014/main" id="{4F9DC713-A436-2100-6884-5AF2841FE71F}"/>
                </a:ext>
              </a:extLst>
            </p:cNvPr>
            <p:cNvSpPr/>
            <p:nvPr/>
          </p:nvSpPr>
          <p:spPr>
            <a:xfrm rot="5400000">
              <a:off x="2209628" y="3986074"/>
              <a:ext cx="780097" cy="88811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E396B3-08DB-4C7B-1B61-A189B03AEF77}"/>
                </a:ext>
              </a:extLst>
            </p:cNvPr>
            <p:cNvSpPr/>
            <p:nvPr/>
          </p:nvSpPr>
          <p:spPr>
            <a:xfrm>
              <a:off x="2002950" y="3121320"/>
              <a:ext cx="1313224" cy="919214"/>
            </a:xfrm>
            <a:custGeom>
              <a:avLst/>
              <a:gdLst>
                <a:gd name="connsiteX0" fmla="*/ 0 w 1313224"/>
                <a:gd name="connsiteY0" fmla="*/ 153233 h 919214"/>
                <a:gd name="connsiteX1" fmla="*/ 153233 w 1313224"/>
                <a:gd name="connsiteY1" fmla="*/ 0 h 919214"/>
                <a:gd name="connsiteX2" fmla="*/ 1159991 w 1313224"/>
                <a:gd name="connsiteY2" fmla="*/ 0 h 919214"/>
                <a:gd name="connsiteX3" fmla="*/ 1313224 w 1313224"/>
                <a:gd name="connsiteY3" fmla="*/ 153233 h 919214"/>
                <a:gd name="connsiteX4" fmla="*/ 1313224 w 1313224"/>
                <a:gd name="connsiteY4" fmla="*/ 765981 h 919214"/>
                <a:gd name="connsiteX5" fmla="*/ 1159991 w 1313224"/>
                <a:gd name="connsiteY5" fmla="*/ 919214 h 919214"/>
                <a:gd name="connsiteX6" fmla="*/ 153233 w 1313224"/>
                <a:gd name="connsiteY6" fmla="*/ 919214 h 919214"/>
                <a:gd name="connsiteX7" fmla="*/ 0 w 1313224"/>
                <a:gd name="connsiteY7" fmla="*/ 765981 h 919214"/>
                <a:gd name="connsiteX8" fmla="*/ 0 w 1313224"/>
                <a:gd name="connsiteY8" fmla="*/ 153233 h 9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224" h="919214">
                  <a:moveTo>
                    <a:pt x="0" y="153233"/>
                  </a:moveTo>
                  <a:cubicBezTo>
                    <a:pt x="0" y="68605"/>
                    <a:pt x="68605" y="0"/>
                    <a:pt x="153233" y="0"/>
                  </a:cubicBezTo>
                  <a:lnTo>
                    <a:pt x="1159991" y="0"/>
                  </a:lnTo>
                  <a:cubicBezTo>
                    <a:pt x="1244619" y="0"/>
                    <a:pt x="1313224" y="68605"/>
                    <a:pt x="1313224" y="153233"/>
                  </a:cubicBezTo>
                  <a:lnTo>
                    <a:pt x="1313224" y="765981"/>
                  </a:lnTo>
                  <a:cubicBezTo>
                    <a:pt x="1313224" y="850609"/>
                    <a:pt x="1244619" y="919214"/>
                    <a:pt x="1159991" y="919214"/>
                  </a:cubicBezTo>
                  <a:lnTo>
                    <a:pt x="153233" y="919214"/>
                  </a:lnTo>
                  <a:cubicBezTo>
                    <a:pt x="68605" y="919214"/>
                    <a:pt x="0" y="850609"/>
                    <a:pt x="0" y="765981"/>
                  </a:cubicBezTo>
                  <a:lnTo>
                    <a:pt x="0" y="153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0" tIns="102030" rIns="102030" bIns="10203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Středověk a antika</a:t>
              </a:r>
              <a:endParaRPr lang="en-US" sz="1500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AB2252-7CD1-B2D4-541E-532A71090632}"/>
                </a:ext>
              </a:extLst>
            </p:cNvPr>
            <p:cNvSpPr/>
            <p:nvPr/>
          </p:nvSpPr>
          <p:spPr>
            <a:xfrm>
              <a:off x="3316174" y="3208988"/>
              <a:ext cx="5082921" cy="742950"/>
            </a:xfrm>
            <a:custGeom>
              <a:avLst/>
              <a:gdLst>
                <a:gd name="connsiteX0" fmla="*/ 0 w 955114"/>
                <a:gd name="connsiteY0" fmla="*/ 0 h 742950"/>
                <a:gd name="connsiteX1" fmla="*/ 955114 w 955114"/>
                <a:gd name="connsiteY1" fmla="*/ 0 h 742950"/>
                <a:gd name="connsiteX2" fmla="*/ 955114 w 955114"/>
                <a:gd name="connsiteY2" fmla="*/ 742950 h 742950"/>
                <a:gd name="connsiteX3" fmla="*/ 0 w 955114"/>
                <a:gd name="connsiteY3" fmla="*/ 742950 h 742950"/>
                <a:gd name="connsiteX4" fmla="*/ 0 w 955114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14" h="742950">
                  <a:moveTo>
                    <a:pt x="0" y="0"/>
                  </a:moveTo>
                  <a:lnTo>
                    <a:pt x="955114" y="0"/>
                  </a:lnTo>
                  <a:lnTo>
                    <a:pt x="955114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Rovnováha mezi více požadavky</a:t>
              </a:r>
              <a:endParaRPr lang="en-US" sz="16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Technologické zpracování</a:t>
              </a:r>
              <a:endParaRPr lang="en-US" sz="1600" kern="1200" dirty="0"/>
            </a:p>
          </p:txBody>
        </p:sp>
        <p:sp>
          <p:nvSpPr>
            <p:cNvPr id="19" name="Arrow: Bent-Up 18">
              <a:extLst>
                <a:ext uri="{FF2B5EF4-FFF2-40B4-BE49-F238E27FC236}">
                  <a16:creationId xmlns:a16="http://schemas.microsoft.com/office/drawing/2014/main" id="{D2501380-B2A1-4D08-D846-4DC8CF70700F}"/>
                </a:ext>
              </a:extLst>
            </p:cNvPr>
            <p:cNvSpPr/>
            <p:nvPr/>
          </p:nvSpPr>
          <p:spPr>
            <a:xfrm rot="5400000">
              <a:off x="3298431" y="5018656"/>
              <a:ext cx="780097" cy="88811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E88F94-AE2D-24EB-0951-AC5391352926}"/>
                </a:ext>
              </a:extLst>
            </p:cNvPr>
            <p:cNvSpPr/>
            <p:nvPr/>
          </p:nvSpPr>
          <p:spPr>
            <a:xfrm>
              <a:off x="3091753" y="4153902"/>
              <a:ext cx="1313224" cy="919214"/>
            </a:xfrm>
            <a:custGeom>
              <a:avLst/>
              <a:gdLst>
                <a:gd name="connsiteX0" fmla="*/ 0 w 1313224"/>
                <a:gd name="connsiteY0" fmla="*/ 153233 h 919214"/>
                <a:gd name="connsiteX1" fmla="*/ 153233 w 1313224"/>
                <a:gd name="connsiteY1" fmla="*/ 0 h 919214"/>
                <a:gd name="connsiteX2" fmla="*/ 1159991 w 1313224"/>
                <a:gd name="connsiteY2" fmla="*/ 0 h 919214"/>
                <a:gd name="connsiteX3" fmla="*/ 1313224 w 1313224"/>
                <a:gd name="connsiteY3" fmla="*/ 153233 h 919214"/>
                <a:gd name="connsiteX4" fmla="*/ 1313224 w 1313224"/>
                <a:gd name="connsiteY4" fmla="*/ 765981 h 919214"/>
                <a:gd name="connsiteX5" fmla="*/ 1159991 w 1313224"/>
                <a:gd name="connsiteY5" fmla="*/ 919214 h 919214"/>
                <a:gd name="connsiteX6" fmla="*/ 153233 w 1313224"/>
                <a:gd name="connsiteY6" fmla="*/ 919214 h 919214"/>
                <a:gd name="connsiteX7" fmla="*/ 0 w 1313224"/>
                <a:gd name="connsiteY7" fmla="*/ 765981 h 919214"/>
                <a:gd name="connsiteX8" fmla="*/ 0 w 1313224"/>
                <a:gd name="connsiteY8" fmla="*/ 153233 h 9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224" h="919214">
                  <a:moveTo>
                    <a:pt x="0" y="153233"/>
                  </a:moveTo>
                  <a:cubicBezTo>
                    <a:pt x="0" y="68605"/>
                    <a:pt x="68605" y="0"/>
                    <a:pt x="153233" y="0"/>
                  </a:cubicBezTo>
                  <a:lnTo>
                    <a:pt x="1159991" y="0"/>
                  </a:lnTo>
                  <a:cubicBezTo>
                    <a:pt x="1244619" y="0"/>
                    <a:pt x="1313224" y="68605"/>
                    <a:pt x="1313224" y="153233"/>
                  </a:cubicBezTo>
                  <a:lnTo>
                    <a:pt x="1313224" y="765981"/>
                  </a:lnTo>
                  <a:cubicBezTo>
                    <a:pt x="1313224" y="850609"/>
                    <a:pt x="1244619" y="919214"/>
                    <a:pt x="1159991" y="919214"/>
                  </a:cubicBezTo>
                  <a:lnTo>
                    <a:pt x="153233" y="919214"/>
                  </a:lnTo>
                  <a:cubicBezTo>
                    <a:pt x="68605" y="919214"/>
                    <a:pt x="0" y="850609"/>
                    <a:pt x="0" y="765981"/>
                  </a:cubicBezTo>
                  <a:lnTo>
                    <a:pt x="0" y="153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0" tIns="102030" rIns="102030" bIns="10203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Průmyslová revoluce</a:t>
              </a:r>
              <a:endParaRPr lang="en-US" sz="15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4AE5A1-7162-9FD7-AE5A-C89479CFD16F}"/>
                </a:ext>
              </a:extLst>
            </p:cNvPr>
            <p:cNvSpPr/>
            <p:nvPr/>
          </p:nvSpPr>
          <p:spPr>
            <a:xfrm>
              <a:off x="4404977" y="4241570"/>
              <a:ext cx="3994117" cy="742950"/>
            </a:xfrm>
            <a:custGeom>
              <a:avLst/>
              <a:gdLst>
                <a:gd name="connsiteX0" fmla="*/ 0 w 955114"/>
                <a:gd name="connsiteY0" fmla="*/ 0 h 742950"/>
                <a:gd name="connsiteX1" fmla="*/ 955114 w 955114"/>
                <a:gd name="connsiteY1" fmla="*/ 0 h 742950"/>
                <a:gd name="connsiteX2" fmla="*/ 955114 w 955114"/>
                <a:gd name="connsiteY2" fmla="*/ 742950 h 742950"/>
                <a:gd name="connsiteX3" fmla="*/ 0 w 955114"/>
                <a:gd name="connsiteY3" fmla="*/ 742950 h 742950"/>
                <a:gd name="connsiteX4" fmla="*/ 0 w 955114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14" h="742950">
                  <a:moveTo>
                    <a:pt x="0" y="0"/>
                  </a:moveTo>
                  <a:lnTo>
                    <a:pt x="955114" y="0"/>
                  </a:lnTo>
                  <a:lnTo>
                    <a:pt x="955114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Rozšíření technologických procesů</a:t>
              </a:r>
              <a:endParaRPr lang="en-US" sz="16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Kombinace materiálů</a:t>
              </a:r>
              <a:endParaRPr lang="en-US" sz="1600" kern="1200" dirty="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Kombinace požadavků</a:t>
              </a:r>
              <a:endParaRPr lang="en-US" sz="16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F35A5F-5725-E9A2-2E13-C154BF6A8952}"/>
                </a:ext>
              </a:extLst>
            </p:cNvPr>
            <p:cNvSpPr/>
            <p:nvPr/>
          </p:nvSpPr>
          <p:spPr>
            <a:xfrm>
              <a:off x="4180556" y="5186483"/>
              <a:ext cx="1313224" cy="919214"/>
            </a:xfrm>
            <a:custGeom>
              <a:avLst/>
              <a:gdLst>
                <a:gd name="connsiteX0" fmla="*/ 0 w 1313224"/>
                <a:gd name="connsiteY0" fmla="*/ 153233 h 919214"/>
                <a:gd name="connsiteX1" fmla="*/ 153233 w 1313224"/>
                <a:gd name="connsiteY1" fmla="*/ 0 h 919214"/>
                <a:gd name="connsiteX2" fmla="*/ 1159991 w 1313224"/>
                <a:gd name="connsiteY2" fmla="*/ 0 h 919214"/>
                <a:gd name="connsiteX3" fmla="*/ 1313224 w 1313224"/>
                <a:gd name="connsiteY3" fmla="*/ 153233 h 919214"/>
                <a:gd name="connsiteX4" fmla="*/ 1313224 w 1313224"/>
                <a:gd name="connsiteY4" fmla="*/ 765981 h 919214"/>
                <a:gd name="connsiteX5" fmla="*/ 1159991 w 1313224"/>
                <a:gd name="connsiteY5" fmla="*/ 919214 h 919214"/>
                <a:gd name="connsiteX6" fmla="*/ 153233 w 1313224"/>
                <a:gd name="connsiteY6" fmla="*/ 919214 h 919214"/>
                <a:gd name="connsiteX7" fmla="*/ 0 w 1313224"/>
                <a:gd name="connsiteY7" fmla="*/ 765981 h 919214"/>
                <a:gd name="connsiteX8" fmla="*/ 0 w 1313224"/>
                <a:gd name="connsiteY8" fmla="*/ 153233 h 9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224" h="919214">
                  <a:moveTo>
                    <a:pt x="0" y="153233"/>
                  </a:moveTo>
                  <a:cubicBezTo>
                    <a:pt x="0" y="68605"/>
                    <a:pt x="68605" y="0"/>
                    <a:pt x="153233" y="0"/>
                  </a:cubicBezTo>
                  <a:lnTo>
                    <a:pt x="1159991" y="0"/>
                  </a:lnTo>
                  <a:cubicBezTo>
                    <a:pt x="1244619" y="0"/>
                    <a:pt x="1313224" y="68605"/>
                    <a:pt x="1313224" y="153233"/>
                  </a:cubicBezTo>
                  <a:lnTo>
                    <a:pt x="1313224" y="765981"/>
                  </a:lnTo>
                  <a:cubicBezTo>
                    <a:pt x="1313224" y="850609"/>
                    <a:pt x="1244619" y="919214"/>
                    <a:pt x="1159991" y="919214"/>
                  </a:cubicBezTo>
                  <a:lnTo>
                    <a:pt x="153233" y="919214"/>
                  </a:lnTo>
                  <a:cubicBezTo>
                    <a:pt x="68605" y="919214"/>
                    <a:pt x="0" y="850609"/>
                    <a:pt x="0" y="765981"/>
                  </a:cubicBezTo>
                  <a:lnTo>
                    <a:pt x="0" y="153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0" tIns="102030" rIns="102030" bIns="10203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/>
                <a:t>Současnost</a:t>
              </a:r>
              <a:endParaRPr lang="en-US" sz="15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AA09FEE-6D06-7C8E-FE9F-67B400389789}"/>
                </a:ext>
              </a:extLst>
            </p:cNvPr>
            <p:cNvSpPr/>
            <p:nvPr/>
          </p:nvSpPr>
          <p:spPr>
            <a:xfrm>
              <a:off x="5493781" y="5274152"/>
              <a:ext cx="3306870" cy="742950"/>
            </a:xfrm>
            <a:custGeom>
              <a:avLst/>
              <a:gdLst>
                <a:gd name="connsiteX0" fmla="*/ 0 w 955114"/>
                <a:gd name="connsiteY0" fmla="*/ 0 h 742950"/>
                <a:gd name="connsiteX1" fmla="*/ 955114 w 955114"/>
                <a:gd name="connsiteY1" fmla="*/ 0 h 742950"/>
                <a:gd name="connsiteX2" fmla="*/ 955114 w 955114"/>
                <a:gd name="connsiteY2" fmla="*/ 742950 h 742950"/>
                <a:gd name="connsiteX3" fmla="*/ 0 w 955114"/>
                <a:gd name="connsiteY3" fmla="*/ 742950 h 742950"/>
                <a:gd name="connsiteX4" fmla="*/ 0 w 955114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14" h="742950">
                  <a:moveTo>
                    <a:pt x="0" y="0"/>
                  </a:moveTo>
                  <a:lnTo>
                    <a:pt x="955114" y="0"/>
                  </a:lnTo>
                  <a:lnTo>
                    <a:pt x="955114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Druhotné suroviny</a:t>
              </a:r>
              <a:endParaRPr lang="en-US" sz="1600" kern="1200" dirty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Řízený návrh</a:t>
              </a:r>
              <a:endParaRPr lang="en-US" sz="1600" kern="1200" dirty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600" kern="1200" dirty="0"/>
                <a:t>Komplexní hodnocení materiálů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33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14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Návrh stavebních materiálů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Systematický postup zohledňující potřebné vstupní faktory pro výrobu stavebního materiálu, který splňuje požadované parametry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Vstupním faktorem je cokoliv, co má vliv na výsledný produkt. Zejména se jedná o: výrobní suroviny a jejich dávkování, specifické detaily technologického procesu (pořadí a délka jednotlivých fází; teplota; tlak; způsob ošetřování atd.)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Požadované parametry: viz předešlé slidy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Metody návrhů se liší náročností i přesností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cs-CZ" kern="0" dirty="0">
              <a:solidFill>
                <a:srgbClr val="0070C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15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Návrh stavebních materiálů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solidFill>
                  <a:srgbClr val="0070C0"/>
                </a:solidFill>
                <a:latin typeface="+mn-lt"/>
                <a:cs typeface="Arial"/>
              </a:rPr>
              <a:t>Empirické metody: </a:t>
            </a:r>
            <a:r>
              <a:rPr lang="cs-CZ" altLang="cs-CZ" sz="2000" b="0" kern="0" dirty="0">
                <a:latin typeface="+mn-lt"/>
                <a:cs typeface="Arial"/>
              </a:rPr>
              <a:t>nejjednoduší přístup založený na pozorování a zkušenostech (také označována jako pokus-omyl (trial-and-error))</a:t>
            </a:r>
          </a:p>
          <a:p>
            <a:pPr marL="182563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latin typeface="+mn-lt"/>
                <a:cs typeface="Arial"/>
              </a:rPr>
              <a:t> 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solidFill>
                  <a:srgbClr val="0070C0"/>
                </a:solidFill>
                <a:latin typeface="+mn-lt"/>
                <a:cs typeface="Arial"/>
              </a:rPr>
              <a:t>Analytické metody: </a:t>
            </a:r>
            <a:r>
              <a:rPr lang="cs-CZ" altLang="cs-CZ" sz="2000" b="0" kern="0" dirty="0">
                <a:latin typeface="+mn-lt"/>
                <a:cs typeface="Arial"/>
              </a:rPr>
              <a:t>nástup s rozvojem vědy a techniky, přesné matematické vyjádření pozorovaného na základě vstupních parametrů, tvorba matematických a fyzikálních modelů pro popis a predikci vlastností materiálů (návrh betonových směsí, slitin apod.)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solidFill>
                  <a:srgbClr val="0070C0"/>
                </a:solidFill>
                <a:latin typeface="+mn-lt"/>
                <a:cs typeface="Arial"/>
              </a:rPr>
              <a:t>Experimentální přístupy: </a:t>
            </a:r>
            <a:r>
              <a:rPr lang="cs-CZ" altLang="cs-CZ" sz="2000" b="0" kern="0" dirty="0">
                <a:latin typeface="+mn-lt"/>
                <a:cs typeface="Arial"/>
              </a:rPr>
              <a:t>Laboratorní testování materiálů za různých podmínek, pro lepší kontrolu kvality a předvídatelnost chování materiálů v reálných podmínkách.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solidFill>
                  <a:srgbClr val="0070C0"/>
                </a:solidFill>
                <a:latin typeface="+mn-lt"/>
                <a:cs typeface="Arial"/>
              </a:rPr>
              <a:t>Numerické modelování:</a:t>
            </a:r>
            <a:r>
              <a:rPr lang="cs-CZ" altLang="cs-CZ" sz="2000" b="0" kern="0" dirty="0">
                <a:latin typeface="+mn-lt"/>
                <a:cs typeface="Arial"/>
              </a:rPr>
              <a:t> Detailní analýza materiálů přostřednictvím výpočetních metod, možnost odhadu závislosti složení-vlastnosti nebo vlastnosti-chování ještě před výrobou/použitím materiálů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cs-CZ" kern="0" dirty="0">
              <a:solidFill>
                <a:srgbClr val="0070C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7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16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Návrh stavebních materiálů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Optimalizační metody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Komplexní přístup založený na kombinaci předešlých metod</a:t>
            </a:r>
            <a:endParaRPr lang="cs-CZ" altLang="cs-CZ" sz="2000" b="0" kern="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Vícekrokový proces využívající další různé metody zpracování dat mezi jednotlivými kroky pro nalezení/přibližení se k hledanému cíli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Nalezení nejlepšího možného řešení určením hodnot zadaných vstupních parametrů</a:t>
            </a:r>
          </a:p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sz="2000" b="0" i="1" kern="0" dirty="0">
              <a:latin typeface="+mn-lt"/>
              <a:cs typeface="Arial"/>
            </a:endParaRPr>
          </a:p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sz="2000" b="0" i="1" kern="0" dirty="0">
                <a:latin typeface="+mn-lt"/>
                <a:cs typeface="Arial"/>
              </a:rPr>
              <a:t>Bližší seznámení s vybranými optimalizačními metodami bude obsahem příští přednášky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altLang="cs-CZ" sz="2000" b="0" kern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1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17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Návrh stavebních materiálů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Optimalizační metody – typické příklady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Dávkování surovin pro maximalizaci tlakové pevnosti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Doba a teplota výpalu cihelného střepu pro získaní tlakové pevnosti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Výběr a dávkování přimíchavané odpadní suroviny pro minimalizaci environmentálního dopadu při zachování dostačujících mechanických vlastností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Současné dosažení požadovaných hodnot tepelné vodivosti a pevnosti v tahu za ohybu dávkováním příměsí</a:t>
            </a:r>
          </a:p>
        </p:txBody>
      </p:sp>
    </p:spTree>
    <p:extLst>
      <p:ext uri="{BB962C8B-B14F-4D97-AF65-F5344CB8AC3E}">
        <p14:creationId xmlns:p14="http://schemas.microsoft.com/office/powerpoint/2010/main" val="19480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18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Návrh stavebních materiálů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Optimalizační metody – 123YMNM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Výroba geopolymeru, dané vstupní suroviny 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Optimalizace složení pro získání maximální pevnosti v tlaku při zachování zpracovatelnosti</a:t>
            </a:r>
          </a:p>
        </p:txBody>
      </p:sp>
    </p:spTree>
    <p:extLst>
      <p:ext uri="{BB962C8B-B14F-4D97-AF65-F5344CB8AC3E}">
        <p14:creationId xmlns:p14="http://schemas.microsoft.com/office/powerpoint/2010/main" val="1494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05A3-F179-2351-7C84-0513BB8DC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7BB73A87-26BE-628A-05E7-FF108DAD7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112" y="50199"/>
            <a:ext cx="9015664" cy="288054"/>
          </a:xfrm>
        </p:spPr>
        <p:txBody>
          <a:bodyPr>
            <a:noAutofit/>
          </a:bodyPr>
          <a:lstStyle/>
          <a:p>
            <a:pPr algn="ctr"/>
            <a:r>
              <a:rPr lang="cs-CZ" sz="1800" b="0" dirty="0">
                <a:latin typeface="Technika" panose="00000500000000000000" pitchFamily="2" charset="-18"/>
              </a:rPr>
              <a:t>Moderní metody navrhování stavebních materiálů</a:t>
            </a:r>
            <a:endParaRPr lang="en-US" sz="1800" b="0" dirty="0">
              <a:latin typeface="Technika" panose="00000500000000000000" pitchFamily="2" charset="-18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4FE178C-F42F-A07E-6B10-7DA41443306C}"/>
              </a:ext>
            </a:extLst>
          </p:cNvPr>
          <p:cNvCxnSpPr/>
          <p:nvPr/>
        </p:nvCxnSpPr>
        <p:spPr>
          <a:xfrm>
            <a:off x="4010140" y="372085"/>
            <a:ext cx="5002366" cy="1463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" name="Nadpis 9">
            <a:extLst>
              <a:ext uri="{FF2B5EF4-FFF2-40B4-BE49-F238E27FC236}">
                <a16:creationId xmlns:a16="http://schemas.microsoft.com/office/drawing/2014/main" id="{75337A59-8E46-E92E-4D00-9905C21A2337}"/>
              </a:ext>
            </a:extLst>
          </p:cNvPr>
          <p:cNvSpPr txBox="1">
            <a:spLocks/>
          </p:cNvSpPr>
          <p:nvPr/>
        </p:nvSpPr>
        <p:spPr>
          <a:xfrm>
            <a:off x="128336" y="3212404"/>
            <a:ext cx="9015664" cy="117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b="0" dirty="0">
                <a:latin typeface="Technika" panose="00000500000000000000" pitchFamily="2" charset="-18"/>
              </a:rPr>
              <a:t>Děkuji za pozornost</a:t>
            </a:r>
            <a:endParaRPr lang="sv-SE" sz="4000" b="0" dirty="0">
              <a:latin typeface="Technika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756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D6547-E4B9-4E3B-98CE-A19F3B16F280}" type="slidenum">
              <a:rPr kumimoji="0" lang="en-US" sz="14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78911272"/>
              </p:ext>
            </p:extLst>
          </p:nvPr>
        </p:nvGraphicFramePr>
        <p:xfrm>
          <a:off x="207075" y="1161229"/>
          <a:ext cx="7883548" cy="520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odnadpis 2"/>
          <p:cNvSpPr txBox="1">
            <a:spLocks/>
          </p:cNvSpPr>
          <p:nvPr/>
        </p:nvSpPr>
        <p:spPr>
          <a:xfrm>
            <a:off x="2150848" y="259719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dirty="0">
                <a:solidFill>
                  <a:srgbClr val="0165C2"/>
                </a:solidFill>
                <a:latin typeface="+mj-lt"/>
                <a:cs typeface="Arial" pitchFamily="34" charset="0"/>
              </a:rPr>
              <a:t>Obsah přednášky</a:t>
            </a:r>
            <a:endParaRPr lang="en-US" sz="4000" dirty="0">
              <a:solidFill>
                <a:srgbClr val="0067C4"/>
              </a:solidFill>
              <a:latin typeface="+mj-lt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sz="4000" b="1" dirty="0">
              <a:solidFill>
                <a:srgbClr val="FF000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2"/>
    </mc:Choice>
    <mc:Fallback xmlns="">
      <p:transition spd="slow" advTm="139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715963" algn="l"/>
              </a:tabLst>
            </a:pPr>
            <a:r>
              <a:rPr lang="cs-CZ" altLang="cs-CZ" kern="0" dirty="0">
                <a:latin typeface="+mn-lt"/>
                <a:cs typeface="Arial"/>
              </a:rPr>
              <a:t>kód:</a:t>
            </a:r>
            <a:r>
              <a:rPr lang="cs-CZ" altLang="cs-CZ" b="0" kern="0" dirty="0">
                <a:latin typeface="+mn-lt"/>
                <a:cs typeface="Arial"/>
              </a:rPr>
              <a:t> 123</a:t>
            </a:r>
            <a:r>
              <a:rPr lang="cs-CZ" altLang="cs-CZ" b="0" kern="0" dirty="0">
                <a:solidFill>
                  <a:srgbClr val="FF0000"/>
                </a:solidFill>
                <a:latin typeface="+mn-lt"/>
                <a:cs typeface="Arial"/>
              </a:rPr>
              <a:t>Y</a:t>
            </a:r>
            <a:r>
              <a:rPr lang="cs-CZ" altLang="cs-CZ" b="0" kern="0" dirty="0">
                <a:latin typeface="+mn-lt"/>
                <a:cs typeface="Arial"/>
              </a:rPr>
              <a:t>MNM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kern="0" dirty="0">
                <a:latin typeface="+mn-lt"/>
                <a:cs typeface="Arial"/>
              </a:rPr>
              <a:t>rozsah výuky: </a:t>
            </a:r>
            <a:r>
              <a:rPr lang="cs-CZ" altLang="cs-CZ" b="0" kern="0" dirty="0">
                <a:latin typeface="+mn-lt"/>
                <a:cs typeface="Arial"/>
              </a:rPr>
              <a:t>1 + 3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kern="0" dirty="0">
                <a:latin typeface="+mn-lt"/>
                <a:cs typeface="Arial"/>
              </a:rPr>
              <a:t>význam:</a:t>
            </a:r>
            <a:r>
              <a:rPr lang="cs-CZ" altLang="cs-CZ" b="0" kern="0" dirty="0">
                <a:latin typeface="+mn-lt"/>
                <a:cs typeface="Arial"/>
              </a:rPr>
              <a:t> 4 kredity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kern="0" dirty="0">
                <a:latin typeface="+mn-lt"/>
                <a:cs typeface="Arial"/>
              </a:rPr>
              <a:t>zakončení:</a:t>
            </a:r>
            <a:r>
              <a:rPr lang="cs-CZ" altLang="cs-CZ" b="0" kern="0" dirty="0">
                <a:latin typeface="+mn-lt"/>
                <a:cs typeface="Arial"/>
              </a:rPr>
              <a:t> Z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kern="0" dirty="0">
                <a:latin typeface="+mn-lt"/>
                <a:cs typeface="Arial"/>
              </a:rPr>
              <a:t>vyučující:</a:t>
            </a:r>
            <a:r>
              <a:rPr lang="cs-CZ" altLang="cs-CZ" b="0" kern="0" dirty="0">
                <a:latin typeface="+mn-lt"/>
                <a:cs typeface="Arial"/>
              </a:rPr>
              <a:t> V. Kočí, V. </a:t>
            </a:r>
            <a:r>
              <a:rPr lang="cs-CZ" altLang="cs-CZ" b="0" kern="0" dirty="0" err="1">
                <a:latin typeface="+mn-lt"/>
                <a:cs typeface="Arial"/>
              </a:rPr>
              <a:t>Pommer</a:t>
            </a:r>
            <a:r>
              <a:rPr lang="cs-CZ" altLang="cs-CZ" b="0" kern="0" dirty="0">
                <a:latin typeface="+mn-lt"/>
                <a:cs typeface="Arial"/>
              </a:rPr>
              <a:t>, D. </a:t>
            </a:r>
            <a:r>
              <a:rPr lang="cs-CZ" altLang="cs-CZ" b="0" kern="0" dirty="0" err="1">
                <a:latin typeface="+mn-lt"/>
                <a:cs typeface="Arial"/>
              </a:rPr>
              <a:t>Koňáková</a:t>
            </a:r>
            <a:endParaRPr lang="cs-CZ" altLang="cs-CZ" b="0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kern="0" dirty="0">
                <a:latin typeface="+mn-lt"/>
                <a:cs typeface="Arial"/>
              </a:rPr>
              <a:t>web: </a:t>
            </a:r>
            <a:r>
              <a:rPr lang="cs-CZ" altLang="cs-CZ" b="0" kern="0" dirty="0">
                <a:latin typeface="+mn-lt"/>
                <a:cs typeface="Arial"/>
              </a:rPr>
              <a:t>k123.fsv.cvut.cz/</a:t>
            </a:r>
            <a:r>
              <a:rPr lang="cs-CZ" altLang="cs-CZ" b="0" kern="0" dirty="0" err="1">
                <a:latin typeface="+mn-lt"/>
                <a:cs typeface="Arial"/>
              </a:rPr>
              <a:t>predmety</a:t>
            </a:r>
            <a:r>
              <a:rPr lang="cs-CZ" altLang="cs-CZ" b="0" kern="0" dirty="0">
                <a:latin typeface="+mn-lt"/>
                <a:cs typeface="Arial"/>
              </a:rPr>
              <a:t>/….</a:t>
            </a:r>
            <a:endParaRPr lang="cs-CZ" altLang="cs-CZ" kern="0" dirty="0">
              <a:latin typeface="+mn-lt"/>
              <a:cs typeface="Arial"/>
            </a:endParaRP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br>
              <a:rPr lang="cs-CZ" altLang="cs-CZ" b="0" kern="0" dirty="0">
                <a:latin typeface="+mn-lt"/>
                <a:cs typeface="Arial"/>
              </a:rPr>
            </a:b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29389F27-926C-4BB7-B992-D31532798472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3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Základní informace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b="0" kern="0" dirty="0">
                <a:latin typeface="+mn-lt"/>
                <a:cs typeface="Arial"/>
              </a:rPr>
              <a:t>	přednáška: 	úterý 12:00 – 12:50</a:t>
            </a:r>
            <a:br>
              <a:rPr lang="cs-CZ" altLang="cs-CZ" b="0" kern="0" dirty="0">
                <a:latin typeface="+mn-lt"/>
                <a:cs typeface="Arial"/>
              </a:rPr>
            </a:br>
            <a:r>
              <a:rPr lang="cs-CZ" altLang="cs-CZ" b="0" kern="0" dirty="0">
                <a:latin typeface="+mn-lt"/>
                <a:cs typeface="Arial"/>
              </a:rPr>
              <a:t>	cvičení: 	úterý 13:00 – 15:50 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tabLst>
                <a:tab pos="2508250" algn="r"/>
                <a:tab pos="2693988" algn="l"/>
              </a:tabLst>
            </a:pPr>
            <a:r>
              <a:rPr lang="cs-CZ" altLang="cs-CZ" b="0" kern="0" dirty="0">
                <a:latin typeface="+mn-lt"/>
                <a:cs typeface="Arial"/>
              </a:rPr>
              <a:t>- Bude probíhat jako jeden blok, podíl P:C variabilní</a:t>
            </a:r>
            <a:br>
              <a:rPr lang="cs-CZ" altLang="cs-CZ" b="0" kern="0" dirty="0">
                <a:latin typeface="+mn-lt"/>
                <a:cs typeface="Arial"/>
              </a:rPr>
            </a:b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4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Struktura předmětu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10478E-9247-46B5-09FC-51D4D91F8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1" y="3173171"/>
            <a:ext cx="8691425" cy="31475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287DB4-AB69-0E82-5E4E-C98451EEAA00}"/>
              </a:ext>
            </a:extLst>
          </p:cNvPr>
          <p:cNvCxnSpPr>
            <a:cxnSpLocks/>
          </p:cNvCxnSpPr>
          <p:nvPr/>
        </p:nvCxnSpPr>
        <p:spPr>
          <a:xfrm>
            <a:off x="259644" y="3251200"/>
            <a:ext cx="6536267" cy="0"/>
          </a:xfrm>
          <a:prstGeom prst="line">
            <a:avLst/>
          </a:prstGeom>
          <a:ln w="2222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Zápočet</a:t>
            </a:r>
          </a:p>
          <a:p>
            <a:pPr marL="182563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b="0" kern="0" dirty="0">
                <a:latin typeface="+mn-lt"/>
                <a:cs typeface="Arial"/>
              </a:rPr>
              <a:t>Podmínky pro získání zápočtu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r>
              <a:rPr lang="cs-CZ" altLang="cs-CZ" b="0" kern="0" dirty="0">
                <a:latin typeface="+mn-lt"/>
                <a:cs typeface="Arial"/>
              </a:rPr>
              <a:t>docházka</a:t>
            </a:r>
          </a:p>
          <a:p>
            <a:pPr marL="525463" indent="-342900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r>
              <a:rPr lang="cs-CZ" altLang="cs-CZ" b="0" kern="0" dirty="0">
                <a:latin typeface="+mn-lt"/>
                <a:cs typeface="Arial"/>
              </a:rPr>
              <a:t>aktivita, práce v hodinách dle pokynů</a:t>
            </a:r>
            <a:br>
              <a:rPr lang="cs-CZ" altLang="cs-CZ" b="0" kern="0" dirty="0">
                <a:latin typeface="+mn-lt"/>
                <a:cs typeface="Arial"/>
              </a:rPr>
            </a:b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5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Zakončení předmětu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 fontScale="77500" lnSpcReduction="20000"/>
          </a:bodyPr>
          <a:lstStyle/>
          <a:p>
            <a:pPr marL="182563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latin typeface="+mn-lt"/>
                <a:cs typeface="Arial"/>
              </a:rPr>
              <a:t>1. Sedání na pracovní stoly, přístroje, parapety  nebo podlahu je v laboratořích zakázáno. </a:t>
            </a:r>
          </a:p>
          <a:p>
            <a:pPr marL="182563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latin typeface="+mn-lt"/>
                <a:cs typeface="Arial"/>
              </a:rPr>
              <a:t>2. Laboratoře nejsou vybaveny prostorem pro odkládaní kabátů a bund. Posluchači je musí odložit v ústřední šatně v přízemí hlavní budovy. Velká zavazadla nesmí být do laboratoří přinášena.</a:t>
            </a:r>
          </a:p>
          <a:p>
            <a:pPr marL="182563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latin typeface="+mn-lt"/>
                <a:cs typeface="Arial"/>
              </a:rPr>
              <a:t>3. Při některých laboratorních činnostech hrozí možnost zašpinění.  Oblek, ve kterém posluchači přicházejí do laboratoře, by tomu měl odpovídat. Pracovní pláště nejsou k dispozici.</a:t>
            </a:r>
          </a:p>
          <a:p>
            <a:pPr marL="182563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latin typeface="+mn-lt"/>
                <a:cs typeface="Arial"/>
              </a:rPr>
              <a:t>4. Vstupovat do laboratoří je možné jen za přítomnosti pracovníka katedry. Jakoukoliv manipulaci s vystavenými vzorky, přístroji a vybavením místnosti smějí posluchači provádět jen na základě výslovného pokynu  přítomného pracovníka katedry.</a:t>
            </a:r>
          </a:p>
          <a:p>
            <a:pPr marL="182563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latin typeface="+mn-lt"/>
                <a:cs typeface="Arial"/>
              </a:rPr>
              <a:t>5. V laboratořích  je zakázáno jíst a pít. Platí zde (jako v celé budově školy) zákaz kouření. </a:t>
            </a:r>
          </a:p>
          <a:p>
            <a:pPr marL="182563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0" kern="0" dirty="0">
                <a:latin typeface="+mn-lt"/>
                <a:cs typeface="Arial"/>
              </a:rPr>
              <a:t>6. Úklid na konci  laboratorního cvičení provádějí posluchači podle pokynů vedoucího cvičení. Při úklidu je zakázáno dotýkat se mokrýma rukama elektrických zařízení připojených k síti. Teprve po kontrole pracoviště  pracovníkem katedry mohou studenti opustit laboratoř.</a:t>
            </a:r>
          </a:p>
          <a:p>
            <a:pPr marL="639763" indent="-4572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AutoNum type="arabicPeriod" startAt="3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639763" indent="-4572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AutoNum type="arabicPeriod" startAt="3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6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4000" b="1" dirty="0">
                <a:solidFill>
                  <a:srgbClr val="0165C2"/>
                </a:solidFill>
                <a:cs typeface="Arial" pitchFamily="34" charset="0"/>
              </a:rPr>
              <a:t>Bezpečnostní pokyny</a:t>
            </a:r>
            <a:endParaRPr lang="en-US" sz="40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A4B09-9F29-8D58-C712-1DD6DE7E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67D5B552-42ED-166C-AC46-501555D1F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112" y="50199"/>
            <a:ext cx="9015664" cy="288054"/>
          </a:xfrm>
        </p:spPr>
        <p:txBody>
          <a:bodyPr>
            <a:noAutofit/>
          </a:bodyPr>
          <a:lstStyle/>
          <a:p>
            <a:pPr algn="ctr"/>
            <a:r>
              <a:rPr lang="cs-CZ" sz="1800" b="0" dirty="0">
                <a:latin typeface="Technika" panose="00000500000000000000" pitchFamily="2" charset="-18"/>
              </a:rPr>
              <a:t>Moderní metody navrhování stavebních materiálů</a:t>
            </a:r>
            <a:endParaRPr lang="en-US" sz="1800" b="0" dirty="0">
              <a:latin typeface="Technika" panose="00000500000000000000" pitchFamily="2" charset="-18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5AA7AD5-67BE-A867-49A1-18512059CEAE}"/>
              </a:ext>
            </a:extLst>
          </p:cNvPr>
          <p:cNvCxnSpPr/>
          <p:nvPr/>
        </p:nvCxnSpPr>
        <p:spPr>
          <a:xfrm>
            <a:off x="4010140" y="372085"/>
            <a:ext cx="5002366" cy="1463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" name="Nadpis 9">
            <a:extLst>
              <a:ext uri="{FF2B5EF4-FFF2-40B4-BE49-F238E27FC236}">
                <a16:creationId xmlns:a16="http://schemas.microsoft.com/office/drawing/2014/main" id="{A711E5C7-EE2E-651A-8F45-70D8B7D0499B}"/>
              </a:ext>
            </a:extLst>
          </p:cNvPr>
          <p:cNvSpPr txBox="1">
            <a:spLocks/>
          </p:cNvSpPr>
          <p:nvPr/>
        </p:nvSpPr>
        <p:spPr>
          <a:xfrm>
            <a:off x="72190" y="2393007"/>
            <a:ext cx="9015664" cy="117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b="0" dirty="0">
                <a:latin typeface="Technika" panose="00000500000000000000" pitchFamily="2" charset="-18"/>
              </a:rPr>
              <a:t>Stavební materiály a jejich užitné vlastnosti – úvod do problematiky</a:t>
            </a:r>
            <a:endParaRPr lang="sv-SE" sz="4000" b="0" dirty="0">
              <a:latin typeface="Technika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302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639763" indent="-4572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AutoNum type="arabicPeriod" startAt="3"/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8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Historie a vývoj požadavků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Stavební materiály hrají klíčovou roli v architektuře a stavebnictví od počátků lidské civilizace</a:t>
            </a:r>
          </a:p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Vývoj stavebních materiálů od prvopočátku zohledňuje technologický pokrok, měnící se potřeby společnosti, trendy apod.</a:t>
            </a:r>
            <a:endParaRPr lang="en-US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Vedle základních požadavků (dostupnost, cena, manipulace) se nedílnou součástí stává také požadavek na užitné vlasnosti (životnost, pevnost, odolnost, izolační schopnosti)</a:t>
            </a:r>
          </a:p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Zvyšuje se kvalita materiálů </a:t>
            </a:r>
          </a:p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Rozšiřují se možnosti uplatnění (dopravní stavby, vodohospodářské stavby, průmyslové objekty)</a:t>
            </a:r>
          </a:p>
          <a:p>
            <a:pPr marL="525463" indent="-342900" algn="just" defTabSz="9144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639763" indent="-4572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AutoNum type="arabicPeriod" startAt="3"/>
            </a:pPr>
            <a:endParaRPr lang="en-US" altLang="cs-CZ" b="0" kern="0" dirty="0">
              <a:latin typeface="+mn-lt"/>
              <a:cs typeface="Arial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C1B280A-7B32-3B62-8ED5-AA5328D8A176}"/>
              </a:ext>
            </a:extLst>
          </p:cNvPr>
          <p:cNvSpPr/>
          <p:nvPr/>
        </p:nvSpPr>
        <p:spPr>
          <a:xfrm>
            <a:off x="4225636" y="3105700"/>
            <a:ext cx="498764" cy="866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" y="1313238"/>
            <a:ext cx="8888854" cy="5012663"/>
          </a:xfrm>
        </p:spPr>
        <p:txBody>
          <a:bodyPr>
            <a:normAutofit/>
          </a:bodyPr>
          <a:lstStyle/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sz="2000" b="0" kern="0" dirty="0">
              <a:latin typeface="+mn-lt"/>
              <a:cs typeface="Arial"/>
            </a:endParaRPr>
          </a:p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cs-CZ" altLang="cs-CZ" b="0" kern="0" dirty="0">
              <a:latin typeface="+mn-lt"/>
              <a:cs typeface="Arial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2029326" y="1124749"/>
            <a:ext cx="6771325" cy="0"/>
          </a:xfrm>
          <a:prstGeom prst="line">
            <a:avLst/>
          </a:prstGeom>
          <a:noFill/>
          <a:ln w="1905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cxnSp>
        <p:nvCxnSpPr>
          <p:cNvPr id="7" name="Přímá spojnice 6"/>
          <p:cNvCxnSpPr/>
          <p:nvPr/>
        </p:nvCxnSpPr>
        <p:spPr>
          <a:xfrm>
            <a:off x="376989" y="6379643"/>
            <a:ext cx="8431683" cy="0"/>
          </a:xfrm>
          <a:prstGeom prst="line">
            <a:avLst/>
          </a:prstGeom>
          <a:noFill/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</p:cxnSp>
      <p:sp>
        <p:nvSpPr>
          <p:cNvPr id="11" name="Obdélník 10"/>
          <p:cNvSpPr/>
          <p:nvPr/>
        </p:nvSpPr>
        <p:spPr>
          <a:xfrm>
            <a:off x="8391076" y="6389966"/>
            <a:ext cx="409575" cy="409575"/>
          </a:xfrm>
          <a:prstGeom prst="rect">
            <a:avLst/>
          </a:prstGeom>
          <a:solidFill>
            <a:srgbClr val="0065C0"/>
          </a:solidFill>
          <a:ln w="12700" cap="flat" cmpd="sng" algn="ctr">
            <a:solidFill>
              <a:srgbClr val="006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99096" y="6432843"/>
            <a:ext cx="40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A6D8A260-0E5D-45AC-A7D9-EE3C5B3E0EA4}" type="slidenum">
              <a:rPr lang="cs-CZ" sz="1400" smtClean="0">
                <a:solidFill>
                  <a:prstClr val="white"/>
                </a:solidFill>
                <a:latin typeface="Calibri" panose="020F0502020204030204"/>
              </a:rPr>
              <a:t>9</a:t>
            </a:fld>
            <a:endParaRPr lang="cs-CZ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2238647" y="268248"/>
            <a:ext cx="6649803" cy="675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165C2"/>
                </a:solidFill>
                <a:cs typeface="Arial" pitchFamily="34" charset="0"/>
              </a:rPr>
              <a:t>Historie a vývoj požadavků</a:t>
            </a:r>
            <a:endParaRPr lang="en-US" sz="3600" dirty="0">
              <a:solidFill>
                <a:srgbClr val="0067C4"/>
              </a:solidFill>
              <a:cs typeface="Calibri" panose="020F050202020403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EA23ECB-D40D-0DE2-D54E-D72EF8C4E0D0}"/>
              </a:ext>
            </a:extLst>
          </p:cNvPr>
          <p:cNvSpPr txBox="1">
            <a:spLocks/>
          </p:cNvSpPr>
          <p:nvPr/>
        </p:nvSpPr>
        <p:spPr>
          <a:xfrm>
            <a:off x="289560" y="1465638"/>
            <a:ext cx="8888854" cy="501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echnika" panose="00000600000000000000" pitchFamily="50" charset="-18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r>
              <a:rPr lang="cs-CZ" altLang="cs-CZ" kern="0" dirty="0">
                <a:solidFill>
                  <a:srgbClr val="0070C0"/>
                </a:solidFill>
                <a:latin typeface="+mn-lt"/>
                <a:cs typeface="Arial"/>
              </a:rPr>
              <a:t>Prvotní období (pravěk)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Výběr materiálů především podle dostupnosti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Využití přírodních materiálů (bez dalších úprav)</a:t>
            </a:r>
          </a:p>
          <a:p>
            <a:pPr marL="982641" lvl="1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r>
              <a:rPr lang="cs-CZ" altLang="cs-CZ" sz="1600" kern="0" dirty="0">
                <a:latin typeface="+mn-lt"/>
                <a:cs typeface="Arial"/>
              </a:rPr>
              <a:t>Kámen, dřevo, hlína</a:t>
            </a:r>
          </a:p>
          <a:p>
            <a:pPr marL="982641" lvl="1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r>
              <a:rPr lang="cs-CZ" altLang="cs-CZ" sz="1600" kern="0" dirty="0">
                <a:latin typeface="+mn-lt"/>
                <a:cs typeface="Arial"/>
              </a:rPr>
              <a:t>Rostliny, kosti...</a:t>
            </a:r>
          </a:p>
          <a:p>
            <a:pPr marL="525463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kern="0" dirty="0">
                <a:latin typeface="+mn-lt"/>
                <a:cs typeface="Arial"/>
              </a:rPr>
              <a:t>Hlavním požadavkem snadná dostupnost a základní odolnost</a:t>
            </a:r>
            <a:endParaRPr lang="cs-CZ" altLang="cs-CZ" sz="2000" kern="0" dirty="0">
              <a:latin typeface="+mn-lt"/>
              <a:cs typeface="Arial"/>
            </a:endParaRPr>
          </a:p>
          <a:p>
            <a:pPr marL="982641" lvl="1" indent="-342900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</a:pPr>
            <a:endParaRPr lang="cs-CZ" altLang="cs-CZ" sz="1600" b="0" kern="0" dirty="0">
              <a:latin typeface="+mn-lt"/>
              <a:cs typeface="Arial"/>
            </a:endParaRPr>
          </a:p>
          <a:p>
            <a:pPr marL="182563" algn="just" defTabSz="914400" eaLnBrk="0" fontAlgn="base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</a:pPr>
            <a:endParaRPr lang="en-US" altLang="cs-CZ" sz="2000" kern="0" dirty="0">
              <a:solidFill>
                <a:srgbClr val="0070C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4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1019335-5C8C-41CA-930B-5D073DAA53AE}" vid="{32A2DE83-DDBE-42FF-B3C0-64470B201EB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PowerPoint_CS</Template>
  <TotalTime>10512</TotalTime>
  <Words>981</Words>
  <Application>Microsoft Office PowerPoint</Application>
  <PresentationFormat>On-screen Show (4:3)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Technika</vt:lpstr>
      <vt:lpstr>Technika-Bold</vt:lpstr>
      <vt:lpstr>Technika Light</vt:lpstr>
      <vt:lpstr>Arial</vt:lpstr>
      <vt:lpstr>Calibri</vt:lpstr>
      <vt:lpstr>Technika Book</vt:lpstr>
      <vt:lpstr>Motiv Office</vt:lpstr>
      <vt:lpstr>Moderní metody navrhování stavebních materiálů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Moderní metody navrhování stavebních materiálů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Moderní metody navrhování stavebních materiálů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VKoci</dc:creator>
  <cp:lastModifiedBy>Koci, Vaclav</cp:lastModifiedBy>
  <cp:revision>552</cp:revision>
  <cp:lastPrinted>2022-04-06T06:09:47Z</cp:lastPrinted>
  <dcterms:created xsi:type="dcterms:W3CDTF">2021-09-27T13:26:19Z</dcterms:created>
  <dcterms:modified xsi:type="dcterms:W3CDTF">2025-02-25T10:39:00Z</dcterms:modified>
</cp:coreProperties>
</file>